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74" r:id="rId4"/>
    <p:sldId id="275" r:id="rId5"/>
    <p:sldId id="280" r:id="rId6"/>
    <p:sldId id="276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7" r:id="rId16"/>
    <p:sldId id="27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93C46-869F-4A66-891F-12A272CC1779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D0AF8-FC2D-4939-BBD7-F1D673F96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2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8CF49-9DE1-4E05-8EB2-92C3C288A2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7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379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29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514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3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67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0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4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01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8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5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5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1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2A848-9C6C-4C81-AD1B-1CD87EF9793D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CBDE8D-1177-4E20-B80A-A0DF74FCF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138" y="2224805"/>
            <a:ext cx="7766936" cy="67761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4800" dirty="0"/>
              <a:t>How to Support </a:t>
            </a:r>
            <a:br>
              <a:rPr lang="en-GB" sz="4800" dirty="0"/>
            </a:br>
            <a:r>
              <a:rPr lang="en-GB" sz="4800" dirty="0"/>
              <a:t>your child in</a:t>
            </a:r>
            <a:br>
              <a:rPr lang="en-GB" sz="4800" dirty="0"/>
            </a:br>
            <a:r>
              <a:rPr lang="en-GB" sz="4800" dirty="0"/>
              <a:t>Years 5 &amp; 6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78F929-5BD4-461C-9166-06B092D00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4" y="3429000"/>
            <a:ext cx="3735588" cy="33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0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Calculation  strategies – Year 5 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Maths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D0702-8AF4-486F-8109-B1FB9D3F1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4" t="23600" r="19556" b="13067"/>
          <a:stretch/>
        </p:blipFill>
        <p:spPr>
          <a:xfrm>
            <a:off x="1747562" y="1979697"/>
            <a:ext cx="7533598" cy="482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Calculation  strategies – Year 6 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Maths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AA8C93-5653-4022-8F8A-35E4B67E0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1" t="26533" r="19472" b="24133"/>
          <a:stretch/>
        </p:blipFill>
        <p:spPr>
          <a:xfrm>
            <a:off x="1600200" y="2130552"/>
            <a:ext cx="9381744" cy="47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3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Calculation  strategies – Year 6 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Maths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5DD1B-1D25-4A45-9DD0-5A700846F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4" t="28533" r="19889" b="11960"/>
          <a:stretch/>
        </p:blipFill>
        <p:spPr>
          <a:xfrm>
            <a:off x="2203488" y="1920240"/>
            <a:ext cx="7991856" cy="48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6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Calculation  strategies – Year 6 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Maths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F248E-E037-487A-ADA3-44D007620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1" t="23200" r="19472" b="11960"/>
          <a:stretch/>
        </p:blipFill>
        <p:spPr>
          <a:xfrm>
            <a:off x="1709928" y="2006555"/>
            <a:ext cx="7360920" cy="48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7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Calculation  strategies – Year 6 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Maths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1DE11-E96B-404C-8C13-7BD7BFAD6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8" t="22181" r="19722" b="14533"/>
          <a:stretch/>
        </p:blipFill>
        <p:spPr>
          <a:xfrm>
            <a:off x="1255102" y="1982888"/>
            <a:ext cx="7568857" cy="48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0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r>
              <a:rPr lang="en-GB" sz="2400" b="1" dirty="0"/>
              <a:t>Discuss the task. </a:t>
            </a:r>
          </a:p>
          <a:p>
            <a:r>
              <a:rPr lang="en-GB" sz="2400" b="1" dirty="0"/>
              <a:t>What do they plan to do?</a:t>
            </a:r>
          </a:p>
          <a:p>
            <a:r>
              <a:rPr lang="en-GB" sz="2400" b="1" dirty="0"/>
              <a:t>How will your child challenge </a:t>
            </a:r>
            <a:r>
              <a:rPr lang="en-GB" sz="2400" b="1" dirty="0" err="1"/>
              <a:t>themself</a:t>
            </a:r>
            <a:r>
              <a:rPr lang="en-GB" sz="2400" b="1" dirty="0"/>
              <a:t>? ‘Must, should or could’?</a:t>
            </a:r>
          </a:p>
          <a:p>
            <a:r>
              <a:rPr lang="en-GB" sz="2400" b="1" dirty="0"/>
              <a:t>Do you have anything that could help? Books, online searching together </a:t>
            </a:r>
          </a:p>
          <a:p>
            <a:r>
              <a:rPr lang="en-GB" sz="2400" b="1" dirty="0"/>
              <a:t>Share your experiences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3288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106896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r>
              <a:rPr lang="en-GB" sz="2400" b="1" dirty="0"/>
              <a:t>Independence – packing their own bags etc</a:t>
            </a:r>
          </a:p>
          <a:p>
            <a:r>
              <a:rPr lang="en-GB" sz="2400" b="1" dirty="0"/>
              <a:t>Making their own lunches </a:t>
            </a:r>
          </a:p>
          <a:p>
            <a:r>
              <a:rPr lang="en-GB" sz="2400" b="1" dirty="0"/>
              <a:t>Telling the time</a:t>
            </a:r>
          </a:p>
          <a:p>
            <a:endParaRPr lang="en-GB" sz="2400" b="1" dirty="0"/>
          </a:p>
          <a:p>
            <a:r>
              <a:rPr lang="en-GB" sz="2400" b="1" dirty="0"/>
              <a:t>Perseverance – not giving up on things!</a:t>
            </a:r>
          </a:p>
          <a:p>
            <a:r>
              <a:rPr lang="en-GB" sz="2400" b="1" dirty="0"/>
              <a:t>Having a go at their homework first before asking for help</a:t>
            </a:r>
          </a:p>
          <a:p>
            <a:r>
              <a:rPr lang="en-GB" sz="2400" b="1" dirty="0"/>
              <a:t>Changing the task to have a fun element or easier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3352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Basic Skills </a:t>
            </a:r>
          </a:p>
        </p:txBody>
      </p:sp>
    </p:spTree>
    <p:extLst>
      <p:ext uri="{BB962C8B-B14F-4D97-AF65-F5344CB8AC3E}">
        <p14:creationId xmlns:p14="http://schemas.microsoft.com/office/powerpoint/2010/main" val="373696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254" y="1078315"/>
            <a:ext cx="8596668" cy="1320800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3749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/>
              <a:t>Read often</a:t>
            </a:r>
          </a:p>
          <a:p>
            <a:r>
              <a:rPr lang="en-GB" sz="2400" b="1" dirty="0"/>
              <a:t>Listen to your child read their class book</a:t>
            </a:r>
          </a:p>
          <a:p>
            <a:r>
              <a:rPr lang="en-GB" sz="2400" b="1" dirty="0"/>
              <a:t>Engage in Online Reading Buddy</a:t>
            </a:r>
          </a:p>
          <a:p>
            <a:r>
              <a:rPr lang="en-GB" sz="2400" b="1" dirty="0"/>
              <a:t>Record in yellow reading record books</a:t>
            </a:r>
          </a:p>
          <a:p>
            <a:r>
              <a:rPr lang="en-GB" sz="2400" b="1" dirty="0"/>
              <a:t>Read a variety of books to your child</a:t>
            </a:r>
          </a:p>
          <a:p>
            <a:r>
              <a:rPr lang="en-GB" sz="2400" b="1" dirty="0"/>
              <a:t>Discuss new and interesting words</a:t>
            </a:r>
          </a:p>
          <a:p>
            <a:r>
              <a:rPr lang="en-GB" sz="2400" b="1" dirty="0"/>
              <a:t>Read a rage of books, fiction, non-fiction, recipe books, dictionaries etc</a:t>
            </a:r>
          </a:p>
          <a:p>
            <a:pPr marL="0" indent="0">
              <a:buNone/>
            </a:pPr>
            <a:r>
              <a:rPr lang="en-GB" sz="2400" b="1" dirty="0"/>
              <a:t>Discuss the books</a:t>
            </a:r>
          </a:p>
          <a:p>
            <a:r>
              <a:rPr lang="en-GB" sz="2400" b="1" dirty="0"/>
              <a:t>Ask questions about what has happened</a:t>
            </a:r>
          </a:p>
          <a:p>
            <a:r>
              <a:rPr lang="en-GB" sz="2400" b="1" dirty="0"/>
              <a:t>Ask ‘why do you think…?’</a:t>
            </a:r>
          </a:p>
          <a:p>
            <a:r>
              <a:rPr lang="en-GB" sz="2400" b="1" dirty="0"/>
              <a:t>Ask ‘how do you know…?’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63650" y="435936"/>
            <a:ext cx="7743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Reading (including phonics)</a:t>
            </a:r>
          </a:p>
        </p:txBody>
      </p:sp>
    </p:spTree>
    <p:extLst>
      <p:ext uri="{BB962C8B-B14F-4D97-AF65-F5344CB8AC3E}">
        <p14:creationId xmlns:p14="http://schemas.microsoft.com/office/powerpoint/2010/main" val="158565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932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/>
              <a:t>What we do in school </a:t>
            </a:r>
          </a:p>
          <a:p>
            <a:r>
              <a:rPr lang="en-GB" sz="2400" b="1" dirty="0"/>
              <a:t>Write different genre and for different purposes</a:t>
            </a:r>
          </a:p>
          <a:p>
            <a:r>
              <a:rPr lang="en-GB" sz="2400" b="1" dirty="0"/>
              <a:t>Discuss the content </a:t>
            </a:r>
          </a:p>
          <a:p>
            <a:r>
              <a:rPr lang="en-GB" sz="2400" b="1" dirty="0"/>
              <a:t>Plan</a:t>
            </a:r>
          </a:p>
          <a:p>
            <a:pPr lvl="1"/>
            <a:r>
              <a:rPr lang="en-GB" sz="2000" b="1" dirty="0"/>
              <a:t>VGPS</a:t>
            </a:r>
          </a:p>
          <a:p>
            <a:pPr lvl="1"/>
            <a:r>
              <a:rPr lang="en-GB" sz="2000" b="1" dirty="0"/>
              <a:t>Paragraphs and content </a:t>
            </a:r>
          </a:p>
          <a:p>
            <a:r>
              <a:rPr lang="en-GB" sz="2200" b="1" dirty="0"/>
              <a:t>Edit</a:t>
            </a:r>
          </a:p>
          <a:p>
            <a:pPr lvl="1"/>
            <a:r>
              <a:rPr lang="en-GB" sz="2000" b="1" dirty="0"/>
              <a:t>Reread and correct</a:t>
            </a:r>
          </a:p>
          <a:p>
            <a:pPr lvl="1"/>
            <a:r>
              <a:rPr lang="en-GB" sz="2000" b="1" dirty="0"/>
              <a:t>Up-level to improve</a:t>
            </a:r>
          </a:p>
          <a:p>
            <a:pPr lvl="1"/>
            <a:r>
              <a:rPr lang="en-GB" sz="2000" b="1" dirty="0"/>
              <a:t>Use a thesaurus (online or book)</a:t>
            </a:r>
          </a:p>
          <a:p>
            <a:pPr lvl="1"/>
            <a:endParaRPr lang="en-GB" sz="2000" b="1" dirty="0"/>
          </a:p>
          <a:p>
            <a:pPr lvl="1"/>
            <a:r>
              <a:rPr lang="en-GB" sz="2000" b="1" dirty="0"/>
              <a:t>Handwriting practise </a:t>
            </a:r>
          </a:p>
          <a:p>
            <a:pPr lvl="1"/>
            <a:r>
              <a:rPr lang="en-GB" sz="2000" b="1" dirty="0"/>
              <a:t>Cursive 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2345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Writing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0D638-4E8A-43A8-A90D-47E74A79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65" y="2454964"/>
            <a:ext cx="5940634" cy="39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8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 lnSpcReduction="10000"/>
          </a:bodyPr>
          <a:lstStyle/>
          <a:p>
            <a:r>
              <a:rPr lang="en-GB" sz="2400" b="1" dirty="0"/>
              <a:t>Adjective – describes a noun</a:t>
            </a:r>
          </a:p>
          <a:p>
            <a:r>
              <a:rPr lang="en-GB" sz="2400" b="1" dirty="0"/>
              <a:t>Adverb – describes a verb</a:t>
            </a:r>
          </a:p>
          <a:p>
            <a:r>
              <a:rPr lang="en-GB" sz="2400" b="1" dirty="0"/>
              <a:t>Expanded noun phrase – a descriptive clause </a:t>
            </a:r>
          </a:p>
          <a:p>
            <a:r>
              <a:rPr lang="en-GB" sz="2400" b="1" dirty="0"/>
              <a:t>Adverbial phrases – a group of words telling us ‘how, when, where, why, how long’</a:t>
            </a:r>
          </a:p>
          <a:p>
            <a:r>
              <a:rPr lang="en-GB" sz="2400" b="1" dirty="0"/>
              <a:t>Inverted commas – often known as speech marks</a:t>
            </a:r>
          </a:p>
          <a:p>
            <a:r>
              <a:rPr lang="en-GB" sz="2400" b="1" dirty="0"/>
              <a:t>Colon - used to precede a list of items, a quotation, or an expansion or explanation</a:t>
            </a:r>
          </a:p>
          <a:p>
            <a:r>
              <a:rPr lang="en-GB" sz="2400" b="1" dirty="0"/>
              <a:t>Semi-colon - indicating a pause, typically between two main clauses, that is more pronounced than that indicated by a comma.</a:t>
            </a:r>
          </a:p>
          <a:p>
            <a:endParaRPr lang="en-GB" sz="2200" b="1" dirty="0"/>
          </a:p>
          <a:p>
            <a:pPr lvl="1"/>
            <a:endParaRPr lang="en-GB" sz="2200" b="1" dirty="0"/>
          </a:p>
          <a:p>
            <a:pPr lvl="1"/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3703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Terminology </a:t>
            </a:r>
          </a:p>
        </p:txBody>
      </p:sp>
    </p:spTree>
    <p:extLst>
      <p:ext uri="{BB962C8B-B14F-4D97-AF65-F5344CB8AC3E}">
        <p14:creationId xmlns:p14="http://schemas.microsoft.com/office/powerpoint/2010/main" val="139863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r>
              <a:rPr lang="en-GB" sz="2400" b="1" dirty="0"/>
              <a:t>Read a variety of books to recognise words and spelling patterns</a:t>
            </a:r>
          </a:p>
          <a:p>
            <a:r>
              <a:rPr lang="en-GB" sz="2400" b="1" dirty="0"/>
              <a:t>Practise words from the year group lists</a:t>
            </a:r>
          </a:p>
          <a:p>
            <a:r>
              <a:rPr lang="en-GB" sz="2400" b="1" dirty="0"/>
              <a:t>Practise writing common errors</a:t>
            </a:r>
          </a:p>
          <a:p>
            <a:pPr lvl="1"/>
            <a:r>
              <a:rPr lang="en-GB" sz="2000" b="1" dirty="0"/>
              <a:t>Look, cover, say, write</a:t>
            </a:r>
          </a:p>
          <a:p>
            <a:r>
              <a:rPr lang="en-GB" sz="2200" b="1" dirty="0"/>
              <a:t>Use a dictionary </a:t>
            </a:r>
            <a:r>
              <a:rPr lang="en-GB" sz="2400" b="1" dirty="0"/>
              <a:t>(online or book)</a:t>
            </a:r>
          </a:p>
          <a:p>
            <a:r>
              <a:rPr lang="en-GB" sz="2400" b="1" dirty="0"/>
              <a:t>Play online spelling games </a:t>
            </a:r>
          </a:p>
          <a:p>
            <a:endParaRPr lang="en-GB" sz="2200" b="1" dirty="0"/>
          </a:p>
          <a:p>
            <a:pPr lvl="1"/>
            <a:endParaRPr lang="en-GB" sz="2200" b="1" dirty="0"/>
          </a:p>
          <a:p>
            <a:pPr lvl="1"/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2778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Spellings </a:t>
            </a:r>
          </a:p>
        </p:txBody>
      </p:sp>
    </p:spTree>
    <p:extLst>
      <p:ext uri="{BB962C8B-B14F-4D97-AF65-F5344CB8AC3E}">
        <p14:creationId xmlns:p14="http://schemas.microsoft.com/office/powerpoint/2010/main" val="258409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Number Place Value </a:t>
            </a:r>
          </a:p>
          <a:p>
            <a:r>
              <a:rPr lang="en-GB" sz="2400" b="1" dirty="0"/>
              <a:t>Count! In 1s as well as groups</a:t>
            </a:r>
          </a:p>
          <a:p>
            <a:r>
              <a:rPr lang="en-GB" sz="2400" b="1" dirty="0"/>
              <a:t>Real-life problem solving</a:t>
            </a:r>
          </a:p>
          <a:p>
            <a:r>
              <a:rPr lang="en-GB" sz="2400" b="1" dirty="0"/>
              <a:t>Tell the time – analogue and digital </a:t>
            </a:r>
          </a:p>
          <a:p>
            <a:r>
              <a:rPr lang="en-GB" sz="2400" b="1" dirty="0"/>
              <a:t>Board games using maths skills</a:t>
            </a:r>
          </a:p>
          <a:p>
            <a:r>
              <a:rPr lang="en-GB" sz="2400" b="1" dirty="0"/>
              <a:t>Arithmetic practise – online games </a:t>
            </a:r>
          </a:p>
          <a:p>
            <a:pPr marL="0" indent="0">
              <a:buNone/>
            </a:pPr>
            <a:r>
              <a:rPr lang="en-GB" sz="2400" b="1" dirty="0"/>
              <a:t>Times tables</a:t>
            </a:r>
          </a:p>
          <a:p>
            <a:r>
              <a:rPr lang="en-GB" sz="2400" b="1" dirty="0"/>
              <a:t>Engage with TTRS</a:t>
            </a:r>
          </a:p>
          <a:p>
            <a:r>
              <a:rPr lang="en-GB" sz="2400" b="1" dirty="0"/>
              <a:t>Play online games 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Maths </a:t>
            </a:r>
          </a:p>
        </p:txBody>
      </p:sp>
    </p:spTree>
    <p:extLst>
      <p:ext uri="{BB962C8B-B14F-4D97-AF65-F5344CB8AC3E}">
        <p14:creationId xmlns:p14="http://schemas.microsoft.com/office/powerpoint/2010/main" val="363866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Calculation  strategies – Year 5 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Maths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E0333-AD50-480A-B05D-DBEB282F8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8" t="19333" r="19472" b="24133"/>
          <a:stretch/>
        </p:blipFill>
        <p:spPr>
          <a:xfrm>
            <a:off x="1856232" y="2020824"/>
            <a:ext cx="8174736" cy="46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Calculation  strategies – Year 5 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Maths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0DC6C-43CF-4E31-A5BD-1B19E0023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11" t="16800" r="19722" b="28000"/>
          <a:stretch/>
        </p:blipFill>
        <p:spPr>
          <a:xfrm>
            <a:off x="1700784" y="1950621"/>
            <a:ext cx="8637632" cy="48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4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06A0E2-7680-4FCC-9C08-04442B0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01" y="1521094"/>
            <a:ext cx="8997827" cy="451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Calculation  strategies – Year 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95E5A-B319-45AB-B558-13702553ABC1}"/>
              </a:ext>
            </a:extLst>
          </p:cNvPr>
          <p:cNvSpPr txBox="1"/>
          <p:nvPr/>
        </p:nvSpPr>
        <p:spPr>
          <a:xfrm>
            <a:off x="1223893" y="404750"/>
            <a:ext cx="1959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Maths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BE3CC5-E24B-488F-A6CF-DA4B2B24F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8" t="18019" r="19389" b="20000"/>
          <a:stretch/>
        </p:blipFill>
        <p:spPr>
          <a:xfrm>
            <a:off x="2304288" y="1960009"/>
            <a:ext cx="7818120" cy="48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134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1136C99D0B7A47B57E9DB770E31CB0" ma:contentTypeVersion="3" ma:contentTypeDescription="Create a new document." ma:contentTypeScope="" ma:versionID="7bbe915162d1240af2f07f0c9e817b09">
  <xsd:schema xmlns:xsd="http://www.w3.org/2001/XMLSchema" xmlns:xs="http://www.w3.org/2001/XMLSchema" xmlns:p="http://schemas.microsoft.com/office/2006/metadata/properties" xmlns:ns2="18efc2e9-86db-462b-aedf-df97dce94f9b" targetNamespace="http://schemas.microsoft.com/office/2006/metadata/properties" ma:root="true" ma:fieldsID="92d31fa2dfe7d03c4a17d009784d25e3" ns2:_="">
    <xsd:import namespace="18efc2e9-86db-462b-aedf-df97dce94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fc2e9-86db-462b-aedf-df97dce94f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5ADC75-CEAA-4663-9232-F7595CAE86BB}"/>
</file>

<file path=customXml/itemProps2.xml><?xml version="1.0" encoding="utf-8"?>
<ds:datastoreItem xmlns:ds="http://schemas.openxmlformats.org/officeDocument/2006/customXml" ds:itemID="{F4D9D8F3-878A-4829-AF31-FF8AC561E607}"/>
</file>

<file path=customXml/itemProps3.xml><?xml version="1.0" encoding="utf-8"?>
<ds:datastoreItem xmlns:ds="http://schemas.openxmlformats.org/officeDocument/2006/customXml" ds:itemID="{4D848F34-265F-4DCC-B6DD-9E95951CFDD9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775</TotalTime>
  <Words>438</Words>
  <Application>Microsoft Office PowerPoint</Application>
  <PresentationFormat>Widescreen</PresentationFormat>
  <Paragraphs>86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How to Support  your child in Years 5 &amp;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IPMS – ARP moderation work  Staff meeting 16.2.22</dc:title>
  <dc:creator>tcotchin</dc:creator>
  <cp:lastModifiedBy>Jordan Stallwood</cp:lastModifiedBy>
  <cp:revision>46</cp:revision>
  <dcterms:created xsi:type="dcterms:W3CDTF">2022-02-16T11:01:54Z</dcterms:created>
  <dcterms:modified xsi:type="dcterms:W3CDTF">2022-10-10T07:48:15Z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0x0101007B1136C99D0B7A47B57E9DB770E31CB0</vt:lpwstr>
  </property>
  <property fmtid="{D5CDD505-2E9C-101B-9397-08002B2CF9AE}" pid="3" name="Order">
    <vt:r8>188000</vt:r8>
  </property>
</Properties>
</file>