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 id="262" r:id="rId6"/>
    <p:sldId id="264" r:id="rId7"/>
    <p:sldId id="261" r:id="rId8"/>
    <p:sldId id="256" r:id="rId9"/>
    <p:sldId id="268" r:id="rId10"/>
    <p:sldId id="263" r:id="rId11"/>
    <p:sldId id="265" r:id="rId12"/>
    <p:sldId id="267" r:id="rId13"/>
    <p:sldId id="258" r:id="rId14"/>
    <p:sldId id="25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883" autoAdjust="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68275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42366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780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74140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284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59682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26107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210172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22294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CD105-8A9B-4A12-8452-AC1F889EC9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77498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CD105-8A9B-4A12-8452-AC1F889EC900}"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70864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DCD105-8A9B-4A12-8452-AC1F889EC900}" type="datetimeFigureOut">
              <a:rPr lang="en-GB" smtClean="0"/>
              <a:t>11/01/2024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98472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DCD105-8A9B-4A12-8452-AC1F889EC900}" type="datetimeFigureOut">
              <a:rPr lang="en-GB" smtClean="0"/>
              <a:t>11/01/2024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923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CD105-8A9B-4A12-8452-AC1F889EC900}" type="datetimeFigureOut">
              <a:rPr lang="en-GB" smtClean="0"/>
              <a:t>11/01/2024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423545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CD105-8A9B-4A12-8452-AC1F889EC900}"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77408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DCD105-8A9B-4A12-8452-AC1F889EC900}"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F39B7-F0CF-4313-BC21-9AE2E3609A66}" type="slidenum">
              <a:rPr lang="en-GB" smtClean="0"/>
              <a:t>‹#›</a:t>
            </a:fld>
            <a:endParaRPr lang="en-GB"/>
          </a:p>
        </p:txBody>
      </p:sp>
    </p:spTree>
    <p:extLst>
      <p:ext uri="{BB962C8B-B14F-4D97-AF65-F5344CB8AC3E}">
        <p14:creationId xmlns:p14="http://schemas.microsoft.com/office/powerpoint/2010/main" val="137953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DCD105-8A9B-4A12-8452-AC1F889EC900}" type="datetimeFigureOut">
              <a:rPr lang="en-GB" smtClean="0"/>
              <a:t>11/01/2024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CF39B7-F0CF-4313-BC21-9AE2E3609A66}" type="slidenum">
              <a:rPr lang="en-GB" smtClean="0"/>
              <a:t>‹#›</a:t>
            </a:fld>
            <a:endParaRPr lang="en-GB"/>
          </a:p>
        </p:txBody>
      </p:sp>
    </p:spTree>
    <p:extLst>
      <p:ext uri="{BB962C8B-B14F-4D97-AF65-F5344CB8AC3E}">
        <p14:creationId xmlns:p14="http://schemas.microsoft.com/office/powerpoint/2010/main" val="2499489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uaaWqaMQBA" TargetMode="External"/><Relationship Id="rId2" Type="http://schemas.openxmlformats.org/officeDocument/2006/relationships/hyperlink" Target="https://riverdart.co.u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lYfwJ-9S93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7540-0433-404B-93A4-40A5CE5A4770}"/>
              </a:ext>
            </a:extLst>
          </p:cNvPr>
          <p:cNvSpPr>
            <a:spLocks noGrp="1"/>
          </p:cNvSpPr>
          <p:nvPr>
            <p:ph type="ctrTitle"/>
          </p:nvPr>
        </p:nvSpPr>
        <p:spPr/>
        <p:txBody>
          <a:bodyPr/>
          <a:lstStyle/>
          <a:p>
            <a:r>
              <a:rPr lang="en-GB" dirty="0"/>
              <a:t>River Dart Country Park</a:t>
            </a:r>
            <a:br>
              <a:rPr lang="en-GB" dirty="0"/>
            </a:br>
            <a:r>
              <a:rPr lang="en-GB" dirty="0"/>
              <a:t>Year 6 Residential 2024</a:t>
            </a:r>
          </a:p>
        </p:txBody>
      </p:sp>
    </p:spTree>
    <p:extLst>
      <p:ext uri="{BB962C8B-B14F-4D97-AF65-F5344CB8AC3E}">
        <p14:creationId xmlns:p14="http://schemas.microsoft.com/office/powerpoint/2010/main" val="43128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B16-B2EA-4607-878A-080A1789E62F}"/>
              </a:ext>
            </a:extLst>
          </p:cNvPr>
          <p:cNvSpPr>
            <a:spLocks noGrp="1"/>
          </p:cNvSpPr>
          <p:nvPr>
            <p:ph type="title"/>
          </p:nvPr>
        </p:nvSpPr>
        <p:spPr/>
        <p:txBody>
          <a:bodyPr/>
          <a:lstStyle/>
          <a:p>
            <a:r>
              <a:rPr lang="en-GB" dirty="0"/>
              <a:t>Cost and WH Trust</a:t>
            </a:r>
          </a:p>
        </p:txBody>
      </p:sp>
      <p:sp>
        <p:nvSpPr>
          <p:cNvPr id="3" name="Content Placeholder 2">
            <a:extLst>
              <a:ext uri="{FF2B5EF4-FFF2-40B4-BE49-F238E27FC236}">
                <a16:creationId xmlns:a16="http://schemas.microsoft.com/office/drawing/2014/main" id="{01DCFA6B-A0C1-430B-8F00-F914CD8C3B28}"/>
              </a:ext>
            </a:extLst>
          </p:cNvPr>
          <p:cNvSpPr>
            <a:spLocks noGrp="1"/>
          </p:cNvSpPr>
          <p:nvPr>
            <p:ph idx="1"/>
          </p:nvPr>
        </p:nvSpPr>
        <p:spPr>
          <a:xfrm>
            <a:off x="677334" y="1351723"/>
            <a:ext cx="8596668" cy="4689640"/>
          </a:xfrm>
        </p:spPr>
        <p:txBody>
          <a:bodyPr>
            <a:normAutofit/>
          </a:bodyPr>
          <a:lstStyle/>
          <a:p>
            <a:r>
              <a:rPr lang="en-GB" dirty="0"/>
              <a:t>The total cost of the trip depends on the numbers of children who attend, however this is likely to be in the region of £460. The cost of board and lodging will be £230 per pupil and the cost of activities will be £200 per pupil, plus the costs of the coach which will depend on numbers. We will confirm the exact cost once numbers are known.</a:t>
            </a:r>
          </a:p>
          <a:p>
            <a:r>
              <a:rPr lang="en-GB" dirty="0"/>
              <a:t>Parents/carers of children in receipt of means tested benefit may be eligible for support from the school or from the William Harding Trust. Where this is the case, please speak to Mrs Smith in the school office for further information.</a:t>
            </a:r>
          </a:p>
          <a:p>
            <a:r>
              <a:rPr lang="en-GB" dirty="0"/>
              <a:t>In order that we can ascertain whether it will be possible to run the trip and pay the deposit, we need to ask for the cost of the room and board (£230) to be paid by </a:t>
            </a:r>
            <a:r>
              <a:rPr lang="en-GB" b="1" dirty="0"/>
              <a:t>Friday 3rd May 2024</a:t>
            </a:r>
            <a:r>
              <a:rPr lang="en-GB" dirty="0"/>
              <a:t>.  Payments should be made online, either in full or in instalments via the School Gateway.</a:t>
            </a:r>
          </a:p>
          <a:p>
            <a:r>
              <a:rPr lang="en-GB" dirty="0"/>
              <a:t>The remaining payment will be due by </a:t>
            </a:r>
            <a:r>
              <a:rPr lang="en-GB" b="1" dirty="0"/>
              <a:t>Friday 6</a:t>
            </a:r>
            <a:r>
              <a:rPr lang="en-GB" b="1" baseline="30000" dirty="0"/>
              <a:t>th</a:t>
            </a:r>
            <a:r>
              <a:rPr lang="en-GB" b="1" dirty="0"/>
              <a:t> September 2024</a:t>
            </a:r>
            <a:r>
              <a:rPr lang="en-GB" dirty="0"/>
              <a:t>. You may make payments either in full or in instalments via the School Gateway.</a:t>
            </a:r>
          </a:p>
        </p:txBody>
      </p:sp>
    </p:spTree>
    <p:extLst>
      <p:ext uri="{BB962C8B-B14F-4D97-AF65-F5344CB8AC3E}">
        <p14:creationId xmlns:p14="http://schemas.microsoft.com/office/powerpoint/2010/main" val="20500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454E-E66E-45D7-95D5-3CA473FF47D7}"/>
              </a:ext>
            </a:extLst>
          </p:cNvPr>
          <p:cNvSpPr>
            <a:spLocks noGrp="1"/>
          </p:cNvSpPr>
          <p:nvPr>
            <p:ph type="title"/>
          </p:nvPr>
        </p:nvSpPr>
        <p:spPr/>
        <p:txBody>
          <a:bodyPr/>
          <a:lstStyle/>
          <a:p>
            <a:r>
              <a:rPr lang="en-GB" dirty="0"/>
              <a:t>Useful links for additional information</a:t>
            </a:r>
          </a:p>
        </p:txBody>
      </p:sp>
      <p:sp>
        <p:nvSpPr>
          <p:cNvPr id="3" name="Content Placeholder 2">
            <a:extLst>
              <a:ext uri="{FF2B5EF4-FFF2-40B4-BE49-F238E27FC236}">
                <a16:creationId xmlns:a16="http://schemas.microsoft.com/office/drawing/2014/main" id="{8D234D5B-526A-4708-ABD8-3B913CD7BA30}"/>
              </a:ext>
            </a:extLst>
          </p:cNvPr>
          <p:cNvSpPr>
            <a:spLocks noGrp="1"/>
          </p:cNvSpPr>
          <p:nvPr>
            <p:ph idx="1"/>
          </p:nvPr>
        </p:nvSpPr>
        <p:spPr/>
        <p:txBody>
          <a:bodyPr/>
          <a:lstStyle/>
          <a:p>
            <a:pPr marL="0" indent="0">
              <a:buNone/>
            </a:pPr>
            <a:r>
              <a:rPr lang="en-GB" sz="3600" dirty="0">
                <a:hlinkClick r:id="rId2"/>
              </a:rPr>
              <a:t>https://riverdart.co.uk/</a:t>
            </a:r>
            <a:endParaRPr lang="en-GB" sz="3600" dirty="0"/>
          </a:p>
          <a:p>
            <a:pPr marL="0" indent="0">
              <a:buNone/>
            </a:pPr>
            <a:endParaRPr lang="en-GB" sz="3600" dirty="0">
              <a:hlinkClick r:id="rId3"/>
            </a:endParaRPr>
          </a:p>
          <a:p>
            <a:pPr marL="0" indent="0">
              <a:buNone/>
            </a:pPr>
            <a:r>
              <a:rPr lang="en-GB" sz="3600" dirty="0">
                <a:hlinkClick r:id="rId3"/>
              </a:rPr>
              <a:t>https://www.youtube.com/watch?v=IuaaWqaMQBA</a:t>
            </a:r>
            <a:endParaRPr lang="en-GB" sz="3600" dirty="0"/>
          </a:p>
          <a:p>
            <a:endParaRPr lang="en-GB" sz="3600" dirty="0"/>
          </a:p>
          <a:p>
            <a:endParaRPr lang="en-GB" dirty="0"/>
          </a:p>
          <a:p>
            <a:endParaRPr lang="en-GB" dirty="0"/>
          </a:p>
        </p:txBody>
      </p:sp>
      <p:pic>
        <p:nvPicPr>
          <p:cNvPr id="5" name="Picture 4" descr="River Dart Country Park - Home | Facebook">
            <a:extLst>
              <a:ext uri="{FF2B5EF4-FFF2-40B4-BE49-F238E27FC236}">
                <a16:creationId xmlns:a16="http://schemas.microsoft.com/office/drawing/2014/main" id="{CA57BF17-F9C6-449F-BCC7-AB824EA7B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4113" y="0"/>
            <a:ext cx="2067888"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8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5E23-810C-48D4-8593-77A8B0B7619C}"/>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175925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B136-A10C-4D8A-A434-17D0A54A5536}"/>
              </a:ext>
            </a:extLst>
          </p:cNvPr>
          <p:cNvSpPr>
            <a:spLocks noGrp="1"/>
          </p:cNvSpPr>
          <p:nvPr>
            <p:ph type="title"/>
          </p:nvPr>
        </p:nvSpPr>
        <p:spPr/>
        <p:txBody>
          <a:bodyPr/>
          <a:lstStyle/>
          <a:p>
            <a:r>
              <a:rPr lang="en-GB" dirty="0"/>
              <a:t>River Dart Country Park</a:t>
            </a:r>
          </a:p>
        </p:txBody>
      </p:sp>
      <p:sp>
        <p:nvSpPr>
          <p:cNvPr id="3" name="Content Placeholder 2">
            <a:extLst>
              <a:ext uri="{FF2B5EF4-FFF2-40B4-BE49-F238E27FC236}">
                <a16:creationId xmlns:a16="http://schemas.microsoft.com/office/drawing/2014/main" id="{15FC7E44-C63C-448E-BAC2-54B7C1C4A6E6}"/>
              </a:ext>
            </a:extLst>
          </p:cNvPr>
          <p:cNvSpPr>
            <a:spLocks noGrp="1"/>
          </p:cNvSpPr>
          <p:nvPr>
            <p:ph idx="1"/>
          </p:nvPr>
        </p:nvSpPr>
        <p:spPr>
          <a:xfrm>
            <a:off x="677334" y="1537252"/>
            <a:ext cx="8596668" cy="4504110"/>
          </a:xfrm>
        </p:spPr>
        <p:txBody>
          <a:bodyPr>
            <a:normAutofit fontScale="92500" lnSpcReduction="20000"/>
          </a:bodyPr>
          <a:lstStyle/>
          <a:p>
            <a:r>
              <a:rPr lang="en-US" sz="2600" dirty="0"/>
              <a:t>We are delighted to inform you that we are once again able to begin planning a residential visit for the pupils who will be in Year 6 during the next academic year (2024-25). </a:t>
            </a:r>
          </a:p>
          <a:p>
            <a:r>
              <a:rPr lang="en-US" sz="2600" dirty="0"/>
              <a:t>We know that the residential is a highlight of many pupils’ time at William Harding School and that it is an excellent opportunity for them to develop independence and resilience as they prepare for their first year of secondary school. </a:t>
            </a:r>
          </a:p>
          <a:p>
            <a:r>
              <a:rPr lang="en-US" sz="2600" dirty="0"/>
              <a:t>The visit will take place from </a:t>
            </a:r>
            <a:r>
              <a:rPr lang="en-US" sz="2600" b="1" dirty="0"/>
              <a:t>Monday 21</a:t>
            </a:r>
            <a:r>
              <a:rPr lang="en-US" sz="2600" b="1" baseline="30000" dirty="0"/>
              <a:t>st</a:t>
            </a:r>
            <a:r>
              <a:rPr lang="en-US" sz="2600" b="1" dirty="0"/>
              <a:t> October 2024 to Friday 25</a:t>
            </a:r>
            <a:r>
              <a:rPr lang="en-US" sz="2600" b="1" baseline="30000" dirty="0"/>
              <a:t>th</a:t>
            </a:r>
            <a:r>
              <a:rPr lang="en-US" sz="2600" b="1" dirty="0"/>
              <a:t> October 2024</a:t>
            </a:r>
            <a:r>
              <a:rPr lang="en-US" sz="2600" dirty="0"/>
              <a:t> and will include a total of four nights overnight stay with all meals and accommodation provided.</a:t>
            </a:r>
          </a:p>
          <a:p>
            <a:endParaRPr lang="en-GB" dirty="0"/>
          </a:p>
        </p:txBody>
      </p:sp>
    </p:spTree>
    <p:extLst>
      <p:ext uri="{BB962C8B-B14F-4D97-AF65-F5344CB8AC3E}">
        <p14:creationId xmlns:p14="http://schemas.microsoft.com/office/powerpoint/2010/main" val="267237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B136-A10C-4D8A-A434-17D0A54A5536}"/>
              </a:ext>
            </a:extLst>
          </p:cNvPr>
          <p:cNvSpPr>
            <a:spLocks noGrp="1"/>
          </p:cNvSpPr>
          <p:nvPr>
            <p:ph type="title"/>
          </p:nvPr>
        </p:nvSpPr>
        <p:spPr/>
        <p:txBody>
          <a:bodyPr/>
          <a:lstStyle/>
          <a:p>
            <a:r>
              <a:rPr lang="en-GB" dirty="0"/>
              <a:t>River Dart Country Park</a:t>
            </a:r>
          </a:p>
        </p:txBody>
      </p:sp>
      <p:sp>
        <p:nvSpPr>
          <p:cNvPr id="3" name="Content Placeholder 2">
            <a:extLst>
              <a:ext uri="{FF2B5EF4-FFF2-40B4-BE49-F238E27FC236}">
                <a16:creationId xmlns:a16="http://schemas.microsoft.com/office/drawing/2014/main" id="{15FC7E44-C63C-448E-BAC2-54B7C1C4A6E6}"/>
              </a:ext>
            </a:extLst>
          </p:cNvPr>
          <p:cNvSpPr>
            <a:spLocks noGrp="1"/>
          </p:cNvSpPr>
          <p:nvPr>
            <p:ph idx="1"/>
          </p:nvPr>
        </p:nvSpPr>
        <p:spPr>
          <a:xfrm>
            <a:off x="677334" y="1537252"/>
            <a:ext cx="8596668" cy="5320748"/>
          </a:xfrm>
        </p:spPr>
        <p:txBody>
          <a:bodyPr>
            <a:normAutofit/>
          </a:bodyPr>
          <a:lstStyle/>
          <a:p>
            <a:r>
              <a:rPr lang="en-US" sz="2000" dirty="0"/>
              <a:t>We have decided, based on feedback from staff, parents and pupils, to return to the ever-popular River Dart Country Park in Devon. </a:t>
            </a:r>
          </a:p>
          <a:p>
            <a:r>
              <a:rPr lang="en-US" sz="2000" dirty="0"/>
              <a:t>The trip and all activities will be run by CRS Adventures, as in previous years.</a:t>
            </a:r>
          </a:p>
          <a:p>
            <a:r>
              <a:rPr lang="en-US" sz="2000" dirty="0"/>
              <a:t>Children will participate in a wide range of outdoor and adventurous activities throughout the week, enabling the school to enhance the children’s access to and experience with outdoor and adventurous education. </a:t>
            </a:r>
          </a:p>
          <a:p>
            <a:r>
              <a:rPr lang="en-US" sz="2000" dirty="0"/>
              <a:t>There is also a strong emphasis throughout the week on encouraging the children to develop their skills of independence, resilience and teamwork. </a:t>
            </a:r>
            <a:endParaRPr lang="en-GB" sz="2000" dirty="0"/>
          </a:p>
          <a:p>
            <a:r>
              <a:rPr lang="en-US" sz="2000" dirty="0"/>
              <a:t>CRS Adventures Limited is a well-established company in this industry who are recognised for the high standards they set for health, safety and staff training.  </a:t>
            </a:r>
          </a:p>
        </p:txBody>
      </p:sp>
    </p:spTree>
    <p:extLst>
      <p:ext uri="{BB962C8B-B14F-4D97-AF65-F5344CB8AC3E}">
        <p14:creationId xmlns:p14="http://schemas.microsoft.com/office/powerpoint/2010/main" val="257325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86A0-5EE1-4600-B0EF-68391BD03976}"/>
              </a:ext>
            </a:extLst>
          </p:cNvPr>
          <p:cNvSpPr>
            <a:spLocks noGrp="1"/>
          </p:cNvSpPr>
          <p:nvPr>
            <p:ph type="title"/>
          </p:nvPr>
        </p:nvSpPr>
        <p:spPr>
          <a:xfrm>
            <a:off x="4719247" y="1524000"/>
            <a:ext cx="5007849" cy="1320800"/>
          </a:xfrm>
        </p:spPr>
        <p:txBody>
          <a:bodyPr>
            <a:normAutofit fontScale="90000"/>
          </a:bodyPr>
          <a:lstStyle/>
          <a:p>
            <a:r>
              <a:rPr lang="en-GB" dirty="0">
                <a:hlinkClick r:id="rId2"/>
              </a:rPr>
              <a:t>https://www.youtube.com/watch?v=lYfwJ-9S93c</a:t>
            </a:r>
            <a:br>
              <a:rPr lang="en-GB" dirty="0"/>
            </a:br>
            <a:endParaRPr lang="en-GB" dirty="0"/>
          </a:p>
        </p:txBody>
      </p:sp>
      <p:pic>
        <p:nvPicPr>
          <p:cNvPr id="6" name="Picture 4" descr="River Dart Country Park - Home | Facebook">
            <a:extLst>
              <a:ext uri="{FF2B5EF4-FFF2-40B4-BE49-F238E27FC236}">
                <a16:creationId xmlns:a16="http://schemas.microsoft.com/office/drawing/2014/main" id="{F2F75242-B428-401E-A830-40CEFB90E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 y="0"/>
            <a:ext cx="4553362" cy="401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0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iver Dart Country Park - Home | Facebook">
            <a:extLst>
              <a:ext uri="{FF2B5EF4-FFF2-40B4-BE49-F238E27FC236}">
                <a16:creationId xmlns:a16="http://schemas.microsoft.com/office/drawing/2014/main" id="{6A0709A3-C3BB-4106-BFEF-1EBD9A4F2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319" y="1419043"/>
            <a:ext cx="4553362" cy="4019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ver Dart Country Park, Ashburton - Pitchup®">
            <a:extLst>
              <a:ext uri="{FF2B5EF4-FFF2-40B4-BE49-F238E27FC236}">
                <a16:creationId xmlns:a16="http://schemas.microsoft.com/office/drawing/2014/main" id="{003EA606-70C2-41FB-A3C3-7383DAD34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34679" cy="31010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 for Devon - River Dart Country Park">
            <a:extLst>
              <a:ext uri="{FF2B5EF4-FFF2-40B4-BE49-F238E27FC236}">
                <a16:creationId xmlns:a16="http://schemas.microsoft.com/office/drawing/2014/main" id="{38F735E2-6CF5-4BAB-85E2-CB598BD47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01009"/>
            <a:ext cx="4134679" cy="2294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ver Dart Country Park - Visit South Devon">
            <a:extLst>
              <a:ext uri="{FF2B5EF4-FFF2-40B4-BE49-F238E27FC236}">
                <a16:creationId xmlns:a16="http://schemas.microsoft.com/office/drawing/2014/main" id="{1C97362A-E2D7-404A-B7DE-90876EC80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967" y="0"/>
            <a:ext cx="4034892" cy="26795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iver Dart Country Park - Picture of River Dart Country Park, Ashburton -  Tripadvisor">
            <a:extLst>
              <a:ext uri="{FF2B5EF4-FFF2-40B4-BE49-F238E27FC236}">
                <a16:creationId xmlns:a16="http://schemas.microsoft.com/office/drawing/2014/main" id="{BB4B879A-52D3-4998-B1DD-027E43A46B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967" y="2613338"/>
            <a:ext cx="4046033" cy="25205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iver Dart Country Park on Dartmoor">
            <a:extLst>
              <a:ext uri="{FF2B5EF4-FFF2-40B4-BE49-F238E27FC236}">
                <a16:creationId xmlns:a16="http://schemas.microsoft.com/office/drawing/2014/main" id="{8ACBBAFA-04B8-4CA4-86A2-ED34ACAFA2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8509" y="-1"/>
            <a:ext cx="4007458" cy="20037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pp for Devon - River Dart Country Park">
            <a:extLst>
              <a:ext uri="{FF2B5EF4-FFF2-40B4-BE49-F238E27FC236}">
                <a16:creationId xmlns:a16="http://schemas.microsoft.com/office/drawing/2014/main" id="{DC3EEA32-E837-4112-99AD-112D7E118A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4679" y="4632382"/>
            <a:ext cx="4011288" cy="22256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milies - Adelong">
            <a:extLst>
              <a:ext uri="{FF2B5EF4-FFF2-40B4-BE49-F238E27FC236}">
                <a16:creationId xmlns:a16="http://schemas.microsoft.com/office/drawing/2014/main" id="{785F596F-E91F-4306-A0F3-5B2541923C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2" y="5234451"/>
            <a:ext cx="4134679" cy="16235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chool Day Visits - CRS River Dart Adventures">
            <a:extLst>
              <a:ext uri="{FF2B5EF4-FFF2-40B4-BE49-F238E27FC236}">
                <a16:creationId xmlns:a16="http://schemas.microsoft.com/office/drawing/2014/main" id="{803D9857-5345-4F3E-A187-E29DC9976A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4825" y="4182262"/>
            <a:ext cx="4046033" cy="269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5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6366-8F0C-45AC-A606-C01D380307BE}"/>
              </a:ext>
            </a:extLst>
          </p:cNvPr>
          <p:cNvSpPr>
            <a:spLocks noGrp="1"/>
          </p:cNvSpPr>
          <p:nvPr>
            <p:ph type="title"/>
          </p:nvPr>
        </p:nvSpPr>
        <p:spPr/>
        <p:txBody>
          <a:bodyPr/>
          <a:lstStyle/>
          <a:p>
            <a:r>
              <a:rPr lang="en-GB" dirty="0"/>
              <a:t>Daily timetable</a:t>
            </a:r>
          </a:p>
        </p:txBody>
      </p:sp>
      <p:sp>
        <p:nvSpPr>
          <p:cNvPr id="3" name="Content Placeholder 2">
            <a:extLst>
              <a:ext uri="{FF2B5EF4-FFF2-40B4-BE49-F238E27FC236}">
                <a16:creationId xmlns:a16="http://schemas.microsoft.com/office/drawing/2014/main" id="{364C2857-51D5-451B-9A9D-E47F5C7D359A}"/>
              </a:ext>
            </a:extLst>
          </p:cNvPr>
          <p:cNvSpPr>
            <a:spLocks noGrp="1"/>
          </p:cNvSpPr>
          <p:nvPr>
            <p:ph idx="1"/>
          </p:nvPr>
        </p:nvSpPr>
        <p:spPr>
          <a:xfrm>
            <a:off x="677334" y="1739170"/>
            <a:ext cx="8596668" cy="3880773"/>
          </a:xfrm>
        </p:spPr>
        <p:txBody>
          <a:bodyPr>
            <a:normAutofit/>
          </a:bodyPr>
          <a:lstStyle/>
          <a:p>
            <a:r>
              <a:rPr lang="en-GB" sz="2800" dirty="0"/>
              <a:t>Cooked breakfast </a:t>
            </a:r>
          </a:p>
          <a:p>
            <a:r>
              <a:rPr lang="en-GB" sz="2800" dirty="0"/>
              <a:t>Morning activity</a:t>
            </a:r>
          </a:p>
          <a:p>
            <a:r>
              <a:rPr lang="en-GB" sz="2800" dirty="0"/>
              <a:t>Cooked lunch</a:t>
            </a:r>
          </a:p>
          <a:p>
            <a:r>
              <a:rPr lang="en-GB" sz="2800" dirty="0"/>
              <a:t>Afternoon activity</a:t>
            </a:r>
          </a:p>
          <a:p>
            <a:r>
              <a:rPr lang="en-GB" sz="2800" dirty="0"/>
              <a:t>Cooked dinner with dessert</a:t>
            </a:r>
          </a:p>
          <a:p>
            <a:r>
              <a:rPr lang="en-GB" sz="2800" dirty="0"/>
              <a:t>Evening activity</a:t>
            </a:r>
          </a:p>
        </p:txBody>
      </p:sp>
    </p:spTree>
    <p:extLst>
      <p:ext uri="{BB962C8B-B14F-4D97-AF65-F5344CB8AC3E}">
        <p14:creationId xmlns:p14="http://schemas.microsoft.com/office/powerpoint/2010/main" val="74209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BABB-46DB-49C0-8677-79C5DEF1FADB}"/>
              </a:ext>
            </a:extLst>
          </p:cNvPr>
          <p:cNvSpPr>
            <a:spLocks noGrp="1"/>
          </p:cNvSpPr>
          <p:nvPr>
            <p:ph type="title"/>
          </p:nvPr>
        </p:nvSpPr>
        <p:spPr/>
        <p:txBody>
          <a:bodyPr/>
          <a:lstStyle/>
          <a:p>
            <a:r>
              <a:rPr lang="en-GB" dirty="0"/>
              <a:t>Accommodation</a:t>
            </a:r>
          </a:p>
        </p:txBody>
      </p:sp>
      <p:pic>
        <p:nvPicPr>
          <p:cNvPr id="2052" name="Picture 4" descr="Corporate - Holne Park House">
            <a:extLst>
              <a:ext uri="{FF2B5EF4-FFF2-40B4-BE49-F238E27FC236}">
                <a16:creationId xmlns:a16="http://schemas.microsoft.com/office/drawing/2014/main" id="{427AF228-49CA-48CE-9AD3-84DC2D279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riverdart.co.uk/wp-content/uploads/2022/07/accommodation_3.jpg">
            <a:extLst>
              <a:ext uri="{FF2B5EF4-FFF2-40B4-BE49-F238E27FC236}">
                <a16:creationId xmlns:a16="http://schemas.microsoft.com/office/drawing/2014/main" id="{D2B712CF-6B6F-4DFD-8DE1-006DA83F5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6096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235D1AC-0B60-4E60-96DA-4A9186494C69}"/>
              </a:ext>
            </a:extLst>
          </p:cNvPr>
          <p:cNvSpPr>
            <a:spLocks noGrp="1"/>
          </p:cNvSpPr>
          <p:nvPr>
            <p:ph idx="1"/>
          </p:nvPr>
        </p:nvSpPr>
        <p:spPr>
          <a:xfrm>
            <a:off x="749916" y="1270000"/>
            <a:ext cx="8596668" cy="3880773"/>
          </a:xfrm>
        </p:spPr>
        <p:txBody>
          <a:bodyPr/>
          <a:lstStyle/>
          <a:p>
            <a:r>
              <a:rPr lang="en-GB" sz="2400" dirty="0"/>
              <a:t>Holne Park House </a:t>
            </a:r>
          </a:p>
          <a:p>
            <a:r>
              <a:rPr lang="en-GB" sz="2400" dirty="0"/>
              <a:t>Sleeps up to 12 people</a:t>
            </a:r>
          </a:p>
          <a:p>
            <a:r>
              <a:rPr lang="en-GB" sz="2400" dirty="0"/>
              <a:t>Variety of room sizes</a:t>
            </a:r>
          </a:p>
          <a:p>
            <a:r>
              <a:rPr lang="en-GB" sz="2400" dirty="0"/>
              <a:t>Sole-occupancy</a:t>
            </a:r>
          </a:p>
          <a:p>
            <a:endParaRPr lang="en-GB" dirty="0"/>
          </a:p>
        </p:txBody>
      </p:sp>
    </p:spTree>
    <p:extLst>
      <p:ext uri="{BB962C8B-B14F-4D97-AF65-F5344CB8AC3E}">
        <p14:creationId xmlns:p14="http://schemas.microsoft.com/office/powerpoint/2010/main" val="241582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02A2-87AC-4203-B5EC-38529C355625}"/>
              </a:ext>
            </a:extLst>
          </p:cNvPr>
          <p:cNvSpPr>
            <a:spLocks noGrp="1"/>
          </p:cNvSpPr>
          <p:nvPr>
            <p:ph type="title"/>
          </p:nvPr>
        </p:nvSpPr>
        <p:spPr/>
        <p:txBody>
          <a:bodyPr/>
          <a:lstStyle/>
          <a:p>
            <a:r>
              <a:rPr lang="en-GB" dirty="0"/>
              <a:t>Food</a:t>
            </a:r>
          </a:p>
        </p:txBody>
      </p:sp>
      <p:sp>
        <p:nvSpPr>
          <p:cNvPr id="3" name="Content Placeholder 2">
            <a:extLst>
              <a:ext uri="{FF2B5EF4-FFF2-40B4-BE49-F238E27FC236}">
                <a16:creationId xmlns:a16="http://schemas.microsoft.com/office/drawing/2014/main" id="{506870A0-092A-4CB9-A0C0-176EC90BBC19}"/>
              </a:ext>
            </a:extLst>
          </p:cNvPr>
          <p:cNvSpPr>
            <a:spLocks noGrp="1"/>
          </p:cNvSpPr>
          <p:nvPr>
            <p:ph idx="1"/>
          </p:nvPr>
        </p:nvSpPr>
        <p:spPr>
          <a:xfrm>
            <a:off x="677334" y="1550505"/>
            <a:ext cx="8596668" cy="4490858"/>
          </a:xfrm>
        </p:spPr>
        <p:txBody>
          <a:bodyPr>
            <a:normAutofit/>
          </a:bodyPr>
          <a:lstStyle/>
          <a:p>
            <a:r>
              <a:rPr lang="en-GB" sz="2800" dirty="0"/>
              <a:t>The Old Sawmill</a:t>
            </a:r>
          </a:p>
          <a:p>
            <a:r>
              <a:rPr lang="en-GB" sz="2800" dirty="0"/>
              <a:t>3 hot meals a day</a:t>
            </a:r>
          </a:p>
          <a:p>
            <a:r>
              <a:rPr lang="en-GB" sz="2800" dirty="0"/>
              <a:t>Child friendly meals</a:t>
            </a:r>
          </a:p>
          <a:p>
            <a:r>
              <a:rPr lang="en-GB" sz="2800" dirty="0"/>
              <a:t>Dessert with dinner </a:t>
            </a:r>
          </a:p>
          <a:p>
            <a:r>
              <a:rPr lang="en-GB" sz="2800" dirty="0"/>
              <a:t>Cater to dietary needs</a:t>
            </a:r>
          </a:p>
        </p:txBody>
      </p:sp>
      <p:pic>
        <p:nvPicPr>
          <p:cNvPr id="1026" name="Picture 2" descr="https://riverdart.co.uk/wp-content/uploads/2022/05/IMG_8105-scaled.jpg">
            <a:extLst>
              <a:ext uri="{FF2B5EF4-FFF2-40B4-BE49-F238E27FC236}">
                <a16:creationId xmlns:a16="http://schemas.microsoft.com/office/drawing/2014/main" id="{E2911F5A-6BF4-4F16-A7A1-D3B2A9C53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338" y="0"/>
            <a:ext cx="7076661" cy="530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8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9414-E41A-4E46-9DBA-757E2381651A}"/>
              </a:ext>
            </a:extLst>
          </p:cNvPr>
          <p:cNvSpPr>
            <a:spLocks noGrp="1"/>
          </p:cNvSpPr>
          <p:nvPr>
            <p:ph type="title"/>
          </p:nvPr>
        </p:nvSpPr>
        <p:spPr/>
        <p:txBody>
          <a:bodyPr/>
          <a:lstStyle/>
          <a:p>
            <a:r>
              <a:rPr lang="en-GB" dirty="0"/>
              <a:t>Pupil Comments</a:t>
            </a:r>
          </a:p>
        </p:txBody>
      </p:sp>
      <p:sp>
        <p:nvSpPr>
          <p:cNvPr id="3" name="Content Placeholder 2">
            <a:extLst>
              <a:ext uri="{FF2B5EF4-FFF2-40B4-BE49-F238E27FC236}">
                <a16:creationId xmlns:a16="http://schemas.microsoft.com/office/drawing/2014/main" id="{BBFBB670-28A1-47B2-AB91-AD1E70EAD756}"/>
              </a:ext>
            </a:extLst>
          </p:cNvPr>
          <p:cNvSpPr>
            <a:spLocks noGrp="1"/>
          </p:cNvSpPr>
          <p:nvPr>
            <p:ph idx="1"/>
          </p:nvPr>
        </p:nvSpPr>
        <p:spPr>
          <a:xfrm>
            <a:off x="677334" y="1534602"/>
            <a:ext cx="8903988" cy="5080883"/>
          </a:xfrm>
        </p:spPr>
        <p:txBody>
          <a:bodyPr>
            <a:normAutofit fontScale="92500"/>
          </a:bodyPr>
          <a:lstStyle/>
          <a:p>
            <a:r>
              <a:rPr lang="en-GB" sz="2400" i="1" dirty="0"/>
              <a:t>‘River Dart was great – the instructors was amazing, fun, helpful and kind’ </a:t>
            </a:r>
            <a:r>
              <a:rPr lang="en-GB" sz="2400" dirty="0"/>
              <a:t>MR</a:t>
            </a:r>
          </a:p>
          <a:p>
            <a:r>
              <a:rPr lang="en-GB" sz="2400" i="1" dirty="0"/>
              <a:t>‘I wish I could go back – make sure you go and enjoy it!’ </a:t>
            </a:r>
            <a:r>
              <a:rPr lang="en-GB" sz="2400" dirty="0"/>
              <a:t>DV</a:t>
            </a:r>
          </a:p>
          <a:p>
            <a:r>
              <a:rPr lang="en-GB" sz="2400" i="1" dirty="0"/>
              <a:t>‘I got to tip Mr Dawson out of his kayak and into the lake!’ </a:t>
            </a:r>
            <a:r>
              <a:rPr lang="en-GB" sz="2400" dirty="0"/>
              <a:t>EP</a:t>
            </a:r>
          </a:p>
          <a:p>
            <a:r>
              <a:rPr lang="en-GB" sz="2400" i="1" dirty="0"/>
              <a:t>‘I absolutely loved rock climbing – it was amazing!’ </a:t>
            </a:r>
            <a:r>
              <a:rPr lang="en-GB" sz="2400" dirty="0"/>
              <a:t>GH</a:t>
            </a:r>
            <a:endParaRPr lang="en-GB" sz="2400" i="1" dirty="0"/>
          </a:p>
          <a:p>
            <a:r>
              <a:rPr lang="en-GB" sz="2400" i="1" dirty="0"/>
              <a:t>‘River Dart was an amazing experience and the sausage rolls on top of the hill were lovely.’ </a:t>
            </a:r>
            <a:r>
              <a:rPr lang="en-GB" sz="2400" dirty="0"/>
              <a:t>BS</a:t>
            </a:r>
          </a:p>
          <a:p>
            <a:r>
              <a:rPr lang="en-GB" sz="2400" i="1" dirty="0"/>
              <a:t>‘I faced lots of fear at River Dart so I was really proud of myself.’ </a:t>
            </a:r>
            <a:r>
              <a:rPr lang="en-GB" sz="2400" dirty="0"/>
              <a:t>PT</a:t>
            </a:r>
          </a:p>
          <a:p>
            <a:r>
              <a:rPr lang="en-GB" sz="2400" i="1" dirty="0"/>
              <a:t>‘I made new friends on the trip.’ </a:t>
            </a:r>
            <a:r>
              <a:rPr lang="en-GB" sz="2400" dirty="0"/>
              <a:t>KS</a:t>
            </a:r>
          </a:p>
          <a:p>
            <a:r>
              <a:rPr lang="en-GB" sz="2400" i="1" dirty="0"/>
              <a:t>‘The rooms were huge! We had 12 people in ours and triple bunk beds!’ </a:t>
            </a:r>
            <a:r>
              <a:rPr lang="en-GB" sz="2400" dirty="0"/>
              <a:t>HB</a:t>
            </a:r>
          </a:p>
        </p:txBody>
      </p:sp>
    </p:spTree>
    <p:extLst>
      <p:ext uri="{BB962C8B-B14F-4D97-AF65-F5344CB8AC3E}">
        <p14:creationId xmlns:p14="http://schemas.microsoft.com/office/powerpoint/2010/main" val="34173928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5c8562-0b8e-4093-ad18-62ccad50d470" xsi:nil="true"/>
    <lcf76f155ced4ddcb4097134ff3c332f xmlns="cdc1c8ab-5c08-4ffb-bfa7-4a11799f126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5BF1415E3FA346B1DA15894DF358F8" ma:contentTypeVersion="16" ma:contentTypeDescription="Create a new document." ma:contentTypeScope="" ma:versionID="b6829ed8d2541cb89c75ad9054d88bdc">
  <xsd:schema xmlns:xsd="http://www.w3.org/2001/XMLSchema" xmlns:xs="http://www.w3.org/2001/XMLSchema" xmlns:p="http://schemas.microsoft.com/office/2006/metadata/properties" xmlns:ns2="cdc1c8ab-5c08-4ffb-bfa7-4a11799f126b" xmlns:ns3="d95c8562-0b8e-4093-ad18-62ccad50d470" targetNamespace="http://schemas.microsoft.com/office/2006/metadata/properties" ma:root="true" ma:fieldsID="554392763a9839089d88b0fac716a0d7" ns2:_="" ns3:_="">
    <xsd:import namespace="cdc1c8ab-5c08-4ffb-bfa7-4a11799f126b"/>
    <xsd:import namespace="d95c8562-0b8e-4093-ad18-62ccad50d4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1c8ab-5c08-4ffb-bfa7-4a11799f12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648c4be-44e9-4d95-b467-83349900149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5c8562-0b8e-4093-ad18-62ccad50d4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27e4e-b3f6-46b5-a86f-0a21a7d511e7}" ma:internalName="TaxCatchAll" ma:showField="CatchAllData" ma:web="d95c8562-0b8e-4093-ad18-62ccad50d470">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4CF06-F1E7-4123-82F8-91BF88A80D1E}">
  <ds:schemaRefs>
    <ds:schemaRef ds:uri="http://schemas.microsoft.com/office/2006/metadata/properties"/>
    <ds:schemaRef ds:uri="http://purl.org/dc/terms/"/>
    <ds:schemaRef ds:uri="http://schemas.microsoft.com/office/2006/documentManagement/types"/>
    <ds:schemaRef ds:uri="http://purl.org/dc/dcmitype/"/>
    <ds:schemaRef ds:uri="http://www.w3.org/XML/1998/namespace"/>
    <ds:schemaRef ds:uri="http://purl.org/dc/elements/1.1/"/>
    <ds:schemaRef ds:uri="d95c8562-0b8e-4093-ad18-62ccad50d470"/>
    <ds:schemaRef ds:uri="http://schemas.microsoft.com/office/infopath/2007/PartnerControls"/>
    <ds:schemaRef ds:uri="http://schemas.openxmlformats.org/package/2006/metadata/core-properties"/>
    <ds:schemaRef ds:uri="cdc1c8ab-5c08-4ffb-bfa7-4a11799f126b"/>
  </ds:schemaRefs>
</ds:datastoreItem>
</file>

<file path=customXml/itemProps2.xml><?xml version="1.0" encoding="utf-8"?>
<ds:datastoreItem xmlns:ds="http://schemas.openxmlformats.org/officeDocument/2006/customXml" ds:itemID="{94DF8AD7-31C8-481E-BD69-239B29C81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1c8ab-5c08-4ffb-bfa7-4a11799f126b"/>
    <ds:schemaRef ds:uri="d95c8562-0b8e-4093-ad18-62ccad50d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7B3796-B0E7-4747-9C8D-C9CCBB1DBA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2601</TotalTime>
  <Words>694</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River Dart Country Park Year 6 Residential 2024</vt:lpstr>
      <vt:lpstr>River Dart Country Park</vt:lpstr>
      <vt:lpstr>River Dart Country Park</vt:lpstr>
      <vt:lpstr>https://www.youtube.com/watch?v=lYfwJ-9S93c </vt:lpstr>
      <vt:lpstr>PowerPoint Presentation</vt:lpstr>
      <vt:lpstr>Daily timetable</vt:lpstr>
      <vt:lpstr>Accommodation</vt:lpstr>
      <vt:lpstr>Food</vt:lpstr>
      <vt:lpstr>Pupil Comments</vt:lpstr>
      <vt:lpstr>Cost and WH Trust</vt:lpstr>
      <vt:lpstr>Useful links for additional information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Irwin</dc:creator>
  <cp:lastModifiedBy>Lewis Irwin</cp:lastModifiedBy>
  <cp:revision>7</cp:revision>
  <dcterms:created xsi:type="dcterms:W3CDTF">2022-04-06T09:50:53Z</dcterms:created>
  <dcterms:modified xsi:type="dcterms:W3CDTF">2024-01-11T15:15:42Z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0x0101009E5BF1415E3FA346B1DA15894DF358F8</vt:lpwstr>
  </property>
  <property fmtid="{D5CDD505-2E9C-101B-9397-08002B2CF9AE}" pid="3" name="Order">
    <vt:r8>1115600</vt:r8>
  </property>
  <property fmtid="{D5CDD505-2E9C-101B-9397-08002B2CF9AE}" pid="4" name="MediaServiceImageTags">
    <vt:lpwstr/>
  </property>
</Properties>
</file>