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7" r:id="rId5"/>
    <p:sldId id="258" r:id="rId6"/>
    <p:sldId id="269" r:id="rId7"/>
    <p:sldId id="265" r:id="rId8"/>
    <p:sldId id="264" r:id="rId9"/>
    <p:sldId id="267" r:id="rId10"/>
    <p:sldId id="271" r:id="rId11"/>
    <p:sldId id="270" r:id="rId12"/>
    <p:sldId id="263" r:id="rId13"/>
    <p:sldId id="272"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8" d="100"/>
          <a:sy n="68" d="100"/>
        </p:scale>
        <p:origin x="5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93C46-869F-4A66-891F-12A272CC1779}" type="datetimeFigureOut">
              <a:rPr lang="en-GB" smtClean="0"/>
              <a:t>20/07/2023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D0AF8-FC2D-4939-BBD7-F1D673F9616C}" type="slidenum">
              <a:rPr lang="en-GB" smtClean="0"/>
              <a:t>‹#›</a:t>
            </a:fld>
            <a:endParaRPr lang="en-GB"/>
          </a:p>
        </p:txBody>
      </p:sp>
    </p:spTree>
    <p:extLst>
      <p:ext uri="{BB962C8B-B14F-4D97-AF65-F5344CB8AC3E}">
        <p14:creationId xmlns:p14="http://schemas.microsoft.com/office/powerpoint/2010/main" val="4222726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A8CF49-9DE1-4E05-8EB2-92C3C288A286}" type="slidenum">
              <a:rPr lang="en-GB" smtClean="0"/>
              <a:t>1</a:t>
            </a:fld>
            <a:endParaRPr lang="en-GB"/>
          </a:p>
        </p:txBody>
      </p:sp>
    </p:spTree>
    <p:extLst>
      <p:ext uri="{BB962C8B-B14F-4D97-AF65-F5344CB8AC3E}">
        <p14:creationId xmlns:p14="http://schemas.microsoft.com/office/powerpoint/2010/main" val="666476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173186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105384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37379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1456229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43514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258483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2628678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216252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4064705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F2A848-9C6C-4C81-AD1B-1CD87EF9793D}" type="datetimeFigureOut">
              <a:rPr lang="en-GB" smtClean="0"/>
              <a:t>20/07/2023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301034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F2A848-9C6C-4C81-AD1B-1CD87EF9793D}" type="datetimeFigureOut">
              <a:rPr lang="en-GB" smtClean="0"/>
              <a:t>20/07/2023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3369011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F2A848-9C6C-4C81-AD1B-1CD87EF9793D}" type="datetimeFigureOut">
              <a:rPr lang="en-GB" smtClean="0"/>
              <a:t>20/07/2023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210189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F2A848-9C6C-4C81-AD1B-1CD87EF9793D}" type="datetimeFigureOut">
              <a:rPr lang="en-GB" smtClean="0"/>
              <a:t>20/07/2023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267305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2A848-9C6C-4C81-AD1B-1CD87EF9793D}" type="datetimeFigureOut">
              <a:rPr lang="en-GB" smtClean="0"/>
              <a:t>20/07/2023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406405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F2A848-9C6C-4C81-AD1B-1CD87EF9793D}" type="datetimeFigureOut">
              <a:rPr lang="en-GB" smtClean="0"/>
              <a:t>20/07/2023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424277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FF2A848-9C6C-4C81-AD1B-1CD87EF9793D}" type="datetimeFigureOut">
              <a:rPr lang="en-GB" smtClean="0"/>
              <a:t>20/07/2023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CBDE8D-1177-4E20-B80A-A0DF74FCFC31}" type="slidenum">
              <a:rPr lang="en-GB" smtClean="0"/>
              <a:t>‹#›</a:t>
            </a:fld>
            <a:endParaRPr lang="en-GB"/>
          </a:p>
        </p:txBody>
      </p:sp>
    </p:spTree>
    <p:extLst>
      <p:ext uri="{BB962C8B-B14F-4D97-AF65-F5344CB8AC3E}">
        <p14:creationId xmlns:p14="http://schemas.microsoft.com/office/powerpoint/2010/main" val="98661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F2A848-9C6C-4C81-AD1B-1CD87EF9793D}" type="datetimeFigureOut">
              <a:rPr lang="en-GB" smtClean="0"/>
              <a:t>20/07/2023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4CBDE8D-1177-4E20-B80A-A0DF74FCFC31}" type="slidenum">
              <a:rPr lang="en-GB" smtClean="0"/>
              <a:t>‹#›</a:t>
            </a:fld>
            <a:endParaRPr lang="en-GB"/>
          </a:p>
        </p:txBody>
      </p:sp>
    </p:spTree>
    <p:extLst>
      <p:ext uri="{BB962C8B-B14F-4D97-AF65-F5344CB8AC3E}">
        <p14:creationId xmlns:p14="http://schemas.microsoft.com/office/powerpoint/2010/main" val="3136676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3801" y="2313707"/>
            <a:ext cx="7766936" cy="677616"/>
          </a:xfrm>
        </p:spPr>
        <p:txBody>
          <a:bodyPr>
            <a:noAutofit/>
          </a:bodyPr>
          <a:lstStyle/>
          <a:p>
            <a:pPr algn="ctr">
              <a:lnSpc>
                <a:spcPct val="90000"/>
              </a:lnSpc>
            </a:pPr>
            <a:r>
              <a:rPr lang="en-GB" sz="4800" dirty="0"/>
              <a:t>Welcome to</a:t>
            </a:r>
            <a:br>
              <a:rPr lang="en-GB" sz="4800" dirty="0"/>
            </a:br>
            <a:r>
              <a:rPr lang="en-GB" sz="4800" dirty="0"/>
              <a:t>Year 3</a:t>
            </a:r>
            <a:br>
              <a:rPr lang="en-GB" sz="4800" dirty="0"/>
            </a:br>
            <a:r>
              <a:rPr lang="en-GB" sz="4800" dirty="0"/>
              <a:t>2023 - 24</a:t>
            </a:r>
          </a:p>
        </p:txBody>
      </p:sp>
      <p:pic>
        <p:nvPicPr>
          <p:cNvPr id="4" name="Picture 3" descr="A close up of a logo&#10;&#10;Description generated with very high confidence">
            <a:extLst>
              <a:ext uri="{FF2B5EF4-FFF2-40B4-BE49-F238E27FC236}">
                <a16:creationId xmlns:a16="http://schemas.microsoft.com/office/drawing/2014/main" id="{7978F929-5BD4-461C-9166-06B092D00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6599" y="3177330"/>
            <a:ext cx="3735588" cy="3372907"/>
          </a:xfrm>
          <a:prstGeom prst="rect">
            <a:avLst/>
          </a:prstGeom>
        </p:spPr>
      </p:pic>
    </p:spTree>
    <p:extLst>
      <p:ext uri="{BB962C8B-B14F-4D97-AF65-F5344CB8AC3E}">
        <p14:creationId xmlns:p14="http://schemas.microsoft.com/office/powerpoint/2010/main" val="791901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EA532F-1FDD-4B3E-8F88-B454132C81E7}"/>
              </a:ext>
            </a:extLst>
          </p:cNvPr>
          <p:cNvPicPr>
            <a:picLocks noChangeAspect="1"/>
          </p:cNvPicPr>
          <p:nvPr/>
        </p:nvPicPr>
        <p:blipFill>
          <a:blip r:embed="rId2"/>
          <a:stretch>
            <a:fillRect/>
          </a:stretch>
        </p:blipFill>
        <p:spPr>
          <a:xfrm>
            <a:off x="2452663" y="0"/>
            <a:ext cx="5217242" cy="6858000"/>
          </a:xfrm>
          <a:prstGeom prst="rect">
            <a:avLst/>
          </a:prstGeom>
        </p:spPr>
      </p:pic>
    </p:spTree>
    <p:extLst>
      <p:ext uri="{BB962C8B-B14F-4D97-AF65-F5344CB8AC3E}">
        <p14:creationId xmlns:p14="http://schemas.microsoft.com/office/powerpoint/2010/main" val="9631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6254" y="1078315"/>
            <a:ext cx="8596668" cy="1320800"/>
          </a:xfrm>
        </p:spPr>
        <p:txBody>
          <a:bodyPr/>
          <a:lstStyle/>
          <a:p>
            <a:r>
              <a:rPr lang="en-GB" dirty="0"/>
              <a:t>Any questions?</a:t>
            </a:r>
          </a:p>
        </p:txBody>
      </p:sp>
    </p:spTree>
    <p:extLst>
      <p:ext uri="{BB962C8B-B14F-4D97-AF65-F5344CB8AC3E}">
        <p14:creationId xmlns:p14="http://schemas.microsoft.com/office/powerpoint/2010/main" val="1337493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9806A0E2-7680-4FCC-9C08-04442B0F5508}"/>
              </a:ext>
            </a:extLst>
          </p:cNvPr>
          <p:cNvSpPr>
            <a:spLocks noGrp="1"/>
          </p:cNvSpPr>
          <p:nvPr>
            <p:ph idx="1"/>
          </p:nvPr>
        </p:nvSpPr>
        <p:spPr>
          <a:xfrm>
            <a:off x="636503" y="1905407"/>
            <a:ext cx="3554424" cy="4516657"/>
          </a:xfrm>
        </p:spPr>
        <p:txBody>
          <a:bodyPr>
            <a:normAutofit fontScale="92500" lnSpcReduction="20000"/>
          </a:bodyPr>
          <a:lstStyle/>
          <a:p>
            <a:pPr marL="0" indent="0">
              <a:buNone/>
            </a:pPr>
            <a:r>
              <a:rPr lang="en-GB" b="1" dirty="0"/>
              <a:t>Teachers</a:t>
            </a:r>
          </a:p>
          <a:p>
            <a:pPr marL="0" indent="0">
              <a:buNone/>
            </a:pPr>
            <a:r>
              <a:rPr lang="en-GB" dirty="0"/>
              <a:t>Miss Farid (Beech) (Year Lead)</a:t>
            </a:r>
          </a:p>
          <a:p>
            <a:pPr marL="0" indent="0">
              <a:buNone/>
            </a:pPr>
            <a:r>
              <a:rPr lang="en-GB" dirty="0"/>
              <a:t>Miss Williams (Willow)</a:t>
            </a:r>
          </a:p>
          <a:p>
            <a:pPr marL="0" indent="0">
              <a:buNone/>
            </a:pPr>
            <a:r>
              <a:rPr lang="en-GB" dirty="0"/>
              <a:t>Miss Galliot (Hawthorn)</a:t>
            </a:r>
          </a:p>
          <a:p>
            <a:pPr marL="0" indent="0">
              <a:buNone/>
            </a:pPr>
            <a:r>
              <a:rPr lang="en-GB" dirty="0"/>
              <a:t>Mrs </a:t>
            </a:r>
            <a:r>
              <a:rPr lang="en-GB" dirty="0" err="1"/>
              <a:t>Batory</a:t>
            </a:r>
            <a:r>
              <a:rPr lang="en-GB" dirty="0"/>
              <a:t> and Mrs Choy (Rowan)</a:t>
            </a:r>
          </a:p>
          <a:p>
            <a:pPr marL="0" indent="0">
              <a:buNone/>
            </a:pPr>
            <a:endParaRPr lang="en-GB" dirty="0"/>
          </a:p>
          <a:p>
            <a:pPr marL="0" indent="0">
              <a:buNone/>
            </a:pPr>
            <a:r>
              <a:rPr lang="en-GB" b="1" dirty="0"/>
              <a:t>TAs</a:t>
            </a:r>
            <a:endParaRPr lang="en-GB" dirty="0"/>
          </a:p>
          <a:p>
            <a:pPr marL="0" indent="0">
              <a:buNone/>
            </a:pPr>
            <a:r>
              <a:rPr lang="en-GB" dirty="0"/>
              <a:t>Miss Lewis (Lead TA)</a:t>
            </a:r>
          </a:p>
          <a:p>
            <a:pPr marL="0" indent="0">
              <a:buNone/>
            </a:pPr>
            <a:r>
              <a:rPr lang="en-GB" dirty="0"/>
              <a:t>Mrs Ludlow </a:t>
            </a:r>
          </a:p>
          <a:p>
            <a:pPr marL="0" indent="0">
              <a:buNone/>
            </a:pPr>
            <a:r>
              <a:rPr lang="en-GB" dirty="0"/>
              <a:t>Miss Roberts</a:t>
            </a:r>
          </a:p>
          <a:p>
            <a:pPr marL="0" indent="0">
              <a:buNone/>
            </a:pPr>
            <a:r>
              <a:rPr lang="en-GB" dirty="0"/>
              <a:t>Mrs Foulkes</a:t>
            </a:r>
          </a:p>
          <a:p>
            <a:pPr marL="0" indent="0">
              <a:buNone/>
            </a:pPr>
            <a:r>
              <a:rPr lang="en-GB" dirty="0"/>
              <a:t>Miss </a:t>
            </a:r>
            <a:r>
              <a:rPr lang="en-GB" dirty="0" err="1"/>
              <a:t>Wajeeha</a:t>
            </a:r>
            <a:endParaRPr lang="en-GB" dirty="0"/>
          </a:p>
          <a:p>
            <a:pPr marL="0" indent="0">
              <a:buNone/>
            </a:pPr>
            <a:r>
              <a:rPr lang="en-GB" dirty="0"/>
              <a:t>Mrs Tanaka</a:t>
            </a:r>
          </a:p>
        </p:txBody>
      </p:sp>
      <p:sp>
        <p:nvSpPr>
          <p:cNvPr id="8" name="TextBox 7">
            <a:extLst>
              <a:ext uri="{FF2B5EF4-FFF2-40B4-BE49-F238E27FC236}">
                <a16:creationId xmlns:a16="http://schemas.microsoft.com/office/drawing/2014/main" id="{1E195E5A-B319-45AB-B558-13702553ABC1}"/>
              </a:ext>
            </a:extLst>
          </p:cNvPr>
          <p:cNvSpPr txBox="1"/>
          <p:nvPr/>
        </p:nvSpPr>
        <p:spPr>
          <a:xfrm>
            <a:off x="636503" y="669145"/>
            <a:ext cx="2326278" cy="830997"/>
          </a:xfrm>
          <a:prstGeom prst="rect">
            <a:avLst/>
          </a:prstGeom>
          <a:noFill/>
        </p:spPr>
        <p:txBody>
          <a:bodyPr wrap="none" rtlCol="0">
            <a:spAutoFit/>
          </a:bodyPr>
          <a:lstStyle/>
          <a:p>
            <a:r>
              <a:rPr lang="en-GB" sz="4800" dirty="0">
                <a:solidFill>
                  <a:schemeClr val="accent1"/>
                </a:solidFill>
              </a:rPr>
              <a:t>Staffing</a:t>
            </a:r>
          </a:p>
        </p:txBody>
      </p:sp>
      <p:sp>
        <p:nvSpPr>
          <p:cNvPr id="4" name="Content Placeholder 6">
            <a:extLst>
              <a:ext uri="{FF2B5EF4-FFF2-40B4-BE49-F238E27FC236}">
                <a16:creationId xmlns:a16="http://schemas.microsoft.com/office/drawing/2014/main" id="{6EE55AEA-5C05-4F1B-9779-8CF3FAA1E75C}"/>
              </a:ext>
            </a:extLst>
          </p:cNvPr>
          <p:cNvSpPr txBox="1">
            <a:spLocks/>
          </p:cNvSpPr>
          <p:nvPr/>
        </p:nvSpPr>
        <p:spPr>
          <a:xfrm>
            <a:off x="5821006" y="3145328"/>
            <a:ext cx="3141631" cy="440157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dirty="0"/>
              <a:t>Mr Rayner (Sports Coach)</a:t>
            </a:r>
          </a:p>
          <a:p>
            <a:pPr marL="0" indent="0">
              <a:buNone/>
            </a:pPr>
            <a:r>
              <a:rPr lang="en-GB" dirty="0"/>
              <a:t>Mrs Charlton (Music)</a:t>
            </a:r>
          </a:p>
          <a:p>
            <a:pPr marL="0" indent="0">
              <a:buFont typeface="Wingdings 3" charset="2"/>
              <a:buNone/>
            </a:pPr>
            <a:endParaRPr lang="en-GB" dirty="0"/>
          </a:p>
          <a:p>
            <a:pPr marL="0" indent="0">
              <a:buFont typeface="Wingdings 3" charset="2"/>
              <a:buNone/>
            </a:pPr>
            <a:endParaRPr lang="en-GB" dirty="0"/>
          </a:p>
          <a:p>
            <a:pPr marL="0" indent="0">
              <a:buFont typeface="Wingdings 3" charset="2"/>
              <a:buNone/>
            </a:pPr>
            <a:r>
              <a:rPr lang="en-GB" dirty="0"/>
              <a:t>Mrs Sharp</a:t>
            </a:r>
          </a:p>
          <a:p>
            <a:pPr marL="0" indent="0">
              <a:buFont typeface="Wingdings 3" charset="2"/>
              <a:buNone/>
            </a:pPr>
            <a:r>
              <a:rPr lang="en-GB" dirty="0"/>
              <a:t>(Assistant Headteacher)</a:t>
            </a:r>
          </a:p>
        </p:txBody>
      </p:sp>
    </p:spTree>
    <p:extLst>
      <p:ext uri="{BB962C8B-B14F-4D97-AF65-F5344CB8AC3E}">
        <p14:creationId xmlns:p14="http://schemas.microsoft.com/office/powerpoint/2010/main" val="1585650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16897-59AA-4307-A78B-AB93852B2DBA}"/>
              </a:ext>
            </a:extLst>
          </p:cNvPr>
          <p:cNvSpPr>
            <a:spLocks noGrp="1"/>
          </p:cNvSpPr>
          <p:nvPr>
            <p:ph type="title"/>
          </p:nvPr>
        </p:nvSpPr>
        <p:spPr/>
        <p:txBody>
          <a:bodyPr/>
          <a:lstStyle/>
          <a:p>
            <a:r>
              <a:rPr lang="en-GB" dirty="0"/>
              <a:t>FLO Team</a:t>
            </a:r>
          </a:p>
        </p:txBody>
      </p:sp>
      <p:sp>
        <p:nvSpPr>
          <p:cNvPr id="3" name="Content Placeholder 2">
            <a:extLst>
              <a:ext uri="{FF2B5EF4-FFF2-40B4-BE49-F238E27FC236}">
                <a16:creationId xmlns:a16="http://schemas.microsoft.com/office/drawing/2014/main" id="{DE528A8A-35A2-48C8-BCE6-30EED22C2B46}"/>
              </a:ext>
            </a:extLst>
          </p:cNvPr>
          <p:cNvSpPr>
            <a:spLocks noGrp="1"/>
          </p:cNvSpPr>
          <p:nvPr>
            <p:ph idx="1"/>
          </p:nvPr>
        </p:nvSpPr>
        <p:spPr/>
        <p:txBody>
          <a:bodyPr/>
          <a:lstStyle/>
          <a:p>
            <a:pPr marL="0" indent="0">
              <a:buNone/>
            </a:pPr>
            <a:r>
              <a:rPr lang="en-GB" dirty="0"/>
              <a:t>Mrs Bone (Lead)</a:t>
            </a:r>
          </a:p>
          <a:p>
            <a:pPr marL="0" indent="0">
              <a:buNone/>
            </a:pPr>
            <a:r>
              <a:rPr lang="en-GB" dirty="0"/>
              <a:t>Mrs White</a:t>
            </a:r>
          </a:p>
          <a:p>
            <a:pPr marL="0" indent="0">
              <a:buNone/>
            </a:pPr>
            <a:r>
              <a:rPr lang="en-GB" dirty="0"/>
              <a:t>Mrs Wood (School Counsellor)</a:t>
            </a:r>
          </a:p>
          <a:p>
            <a:pPr marL="0" indent="0">
              <a:buNone/>
            </a:pPr>
            <a:endParaRPr lang="en-GB" dirty="0"/>
          </a:p>
          <a:p>
            <a:pPr marL="0" indent="0">
              <a:buNone/>
            </a:pPr>
            <a:r>
              <a:rPr lang="en-GB" dirty="0"/>
              <a:t>Mrs Skinner IPSL</a:t>
            </a:r>
          </a:p>
          <a:p>
            <a:pPr marL="0" indent="0">
              <a:buNone/>
            </a:pPr>
            <a:endParaRPr lang="en-GB" dirty="0"/>
          </a:p>
          <a:p>
            <a:pPr marL="0" indent="0">
              <a:buNone/>
            </a:pPr>
            <a:endParaRPr lang="en-GB" dirty="0"/>
          </a:p>
        </p:txBody>
      </p:sp>
      <p:sp>
        <p:nvSpPr>
          <p:cNvPr id="4" name="Rectangle 3"/>
          <p:cNvSpPr/>
          <p:nvPr/>
        </p:nvSpPr>
        <p:spPr>
          <a:xfrm>
            <a:off x="4614424" y="1445330"/>
            <a:ext cx="5117405" cy="400110"/>
          </a:xfrm>
          <a:prstGeom prst="rect">
            <a:avLst/>
          </a:prstGeom>
        </p:spPr>
        <p:txBody>
          <a:bodyPr wrap="square">
            <a:spAutoFit/>
          </a:bodyPr>
          <a:lstStyle/>
          <a:p>
            <a:r>
              <a:rPr lang="en-GB" sz="2000" dirty="0"/>
              <a:t>Pastoral support for children and families </a:t>
            </a:r>
          </a:p>
        </p:txBody>
      </p:sp>
    </p:spTree>
    <p:extLst>
      <p:ext uri="{BB962C8B-B14F-4D97-AF65-F5344CB8AC3E}">
        <p14:creationId xmlns:p14="http://schemas.microsoft.com/office/powerpoint/2010/main" val="625627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1534-03A7-4FAD-AD60-D26323733786}"/>
              </a:ext>
            </a:extLst>
          </p:cNvPr>
          <p:cNvSpPr>
            <a:spLocks noGrp="1"/>
          </p:cNvSpPr>
          <p:nvPr>
            <p:ph type="title"/>
          </p:nvPr>
        </p:nvSpPr>
        <p:spPr>
          <a:xfrm>
            <a:off x="645436" y="265168"/>
            <a:ext cx="8596668" cy="1320800"/>
          </a:xfrm>
        </p:spPr>
        <p:txBody>
          <a:bodyPr/>
          <a:lstStyle/>
          <a:p>
            <a:r>
              <a:rPr lang="en-GB" dirty="0"/>
              <a:t>Curriculum Overview </a:t>
            </a:r>
          </a:p>
        </p:txBody>
      </p:sp>
      <p:pic>
        <p:nvPicPr>
          <p:cNvPr id="4" name="Picture 3">
            <a:extLst>
              <a:ext uri="{FF2B5EF4-FFF2-40B4-BE49-F238E27FC236}">
                <a16:creationId xmlns:a16="http://schemas.microsoft.com/office/drawing/2014/main" id="{43E1BD0C-3897-4EB0-AF87-0F2C934BA061}"/>
              </a:ext>
            </a:extLst>
          </p:cNvPr>
          <p:cNvPicPr>
            <a:picLocks noChangeAspect="1"/>
          </p:cNvPicPr>
          <p:nvPr/>
        </p:nvPicPr>
        <p:blipFill>
          <a:blip r:embed="rId2"/>
          <a:stretch>
            <a:fillRect/>
          </a:stretch>
        </p:blipFill>
        <p:spPr>
          <a:xfrm>
            <a:off x="1318798" y="892726"/>
            <a:ext cx="8996732" cy="5954201"/>
          </a:xfrm>
          <a:prstGeom prst="rect">
            <a:avLst/>
          </a:prstGeom>
        </p:spPr>
      </p:pic>
    </p:spTree>
    <p:extLst>
      <p:ext uri="{BB962C8B-B14F-4D97-AF65-F5344CB8AC3E}">
        <p14:creationId xmlns:p14="http://schemas.microsoft.com/office/powerpoint/2010/main" val="867604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E195E5A-B319-45AB-B558-13702553ABC1}"/>
              </a:ext>
            </a:extLst>
          </p:cNvPr>
          <p:cNvSpPr txBox="1"/>
          <p:nvPr/>
        </p:nvSpPr>
        <p:spPr>
          <a:xfrm>
            <a:off x="1112352" y="487221"/>
            <a:ext cx="5473230" cy="830997"/>
          </a:xfrm>
          <a:prstGeom prst="rect">
            <a:avLst/>
          </a:prstGeom>
          <a:noFill/>
        </p:spPr>
        <p:txBody>
          <a:bodyPr wrap="none" rtlCol="0">
            <a:spAutoFit/>
          </a:bodyPr>
          <a:lstStyle/>
          <a:p>
            <a:r>
              <a:rPr lang="en-GB" sz="4800" dirty="0">
                <a:solidFill>
                  <a:schemeClr val="accent1"/>
                </a:solidFill>
              </a:rPr>
              <a:t>Example Timetable</a:t>
            </a:r>
          </a:p>
        </p:txBody>
      </p:sp>
      <p:pic>
        <p:nvPicPr>
          <p:cNvPr id="2" name="Picture 1">
            <a:extLst>
              <a:ext uri="{FF2B5EF4-FFF2-40B4-BE49-F238E27FC236}">
                <a16:creationId xmlns:a16="http://schemas.microsoft.com/office/drawing/2014/main" id="{58C3F6A4-9CC8-4CA8-9751-90571E581A0A}"/>
              </a:ext>
            </a:extLst>
          </p:cNvPr>
          <p:cNvPicPr>
            <a:picLocks noChangeAspect="1"/>
          </p:cNvPicPr>
          <p:nvPr/>
        </p:nvPicPr>
        <p:blipFill>
          <a:blip r:embed="rId2"/>
          <a:stretch>
            <a:fillRect/>
          </a:stretch>
        </p:blipFill>
        <p:spPr>
          <a:xfrm>
            <a:off x="619274" y="1293954"/>
            <a:ext cx="9324975" cy="5076825"/>
          </a:xfrm>
          <a:prstGeom prst="rect">
            <a:avLst/>
          </a:prstGeom>
        </p:spPr>
      </p:pic>
    </p:spTree>
    <p:extLst>
      <p:ext uri="{BB962C8B-B14F-4D97-AF65-F5344CB8AC3E}">
        <p14:creationId xmlns:p14="http://schemas.microsoft.com/office/powerpoint/2010/main" val="1481023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364A-DF77-4903-A1AE-E0CAD88B8C97}"/>
              </a:ext>
            </a:extLst>
          </p:cNvPr>
          <p:cNvSpPr>
            <a:spLocks noGrp="1"/>
          </p:cNvSpPr>
          <p:nvPr>
            <p:ph type="title"/>
          </p:nvPr>
        </p:nvSpPr>
        <p:spPr>
          <a:xfrm>
            <a:off x="442872" y="398584"/>
            <a:ext cx="8596668" cy="1320800"/>
          </a:xfrm>
        </p:spPr>
        <p:txBody>
          <a:bodyPr/>
          <a:lstStyle/>
          <a:p>
            <a:r>
              <a:rPr lang="en-GB" dirty="0"/>
              <a:t>New Lessons – New Key Stage 		</a:t>
            </a:r>
          </a:p>
        </p:txBody>
      </p:sp>
      <p:sp>
        <p:nvSpPr>
          <p:cNvPr id="3" name="Content Placeholder 2">
            <a:extLst>
              <a:ext uri="{FF2B5EF4-FFF2-40B4-BE49-F238E27FC236}">
                <a16:creationId xmlns:a16="http://schemas.microsoft.com/office/drawing/2014/main" id="{A99F306B-EFD1-4779-A7B8-CE6A5A5303C4}"/>
              </a:ext>
            </a:extLst>
          </p:cNvPr>
          <p:cNvSpPr>
            <a:spLocks noGrp="1"/>
          </p:cNvSpPr>
          <p:nvPr>
            <p:ph idx="1"/>
          </p:nvPr>
        </p:nvSpPr>
        <p:spPr>
          <a:xfrm>
            <a:off x="888349" y="1058984"/>
            <a:ext cx="8596668" cy="5412154"/>
          </a:xfrm>
        </p:spPr>
        <p:txBody>
          <a:bodyPr>
            <a:normAutofit/>
          </a:bodyPr>
          <a:lstStyle/>
          <a:p>
            <a:r>
              <a:rPr lang="en-GB" dirty="0"/>
              <a:t>French</a:t>
            </a:r>
          </a:p>
          <a:p>
            <a:pPr lvl="1"/>
            <a:r>
              <a:rPr lang="en-GB" dirty="0"/>
              <a:t>30min lessons a week</a:t>
            </a:r>
          </a:p>
          <a:p>
            <a:pPr lvl="1"/>
            <a:r>
              <a:rPr lang="en-GB" dirty="0"/>
              <a:t>Lots of songs, interaction and practical lessons</a:t>
            </a:r>
          </a:p>
          <a:p>
            <a:r>
              <a:rPr lang="en-GB" dirty="0"/>
              <a:t>Arithmetic </a:t>
            </a:r>
          </a:p>
          <a:p>
            <a:pPr lvl="1"/>
            <a:r>
              <a:rPr lang="en-GB" dirty="0"/>
              <a:t>10 mins a day practice and revision of known calculations </a:t>
            </a:r>
          </a:p>
          <a:p>
            <a:r>
              <a:rPr lang="en-GB" dirty="0"/>
              <a:t>Child led spelling</a:t>
            </a:r>
          </a:p>
          <a:p>
            <a:pPr lvl="1"/>
            <a:r>
              <a:rPr lang="en-GB" dirty="0"/>
              <a:t>10mins a day</a:t>
            </a:r>
          </a:p>
          <a:p>
            <a:pPr lvl="1"/>
            <a:r>
              <a:rPr lang="en-GB" dirty="0"/>
              <a:t>Children direct own learning using year 3 spellings</a:t>
            </a:r>
          </a:p>
          <a:p>
            <a:pPr lvl="1"/>
            <a:r>
              <a:rPr lang="en-GB" dirty="0"/>
              <a:t>Practice and assess in pairs</a:t>
            </a:r>
          </a:p>
          <a:p>
            <a:pPr lvl="1"/>
            <a:r>
              <a:rPr lang="en-GB" dirty="0"/>
              <a:t>Test at the end of the week </a:t>
            </a:r>
          </a:p>
          <a:p>
            <a:pPr lvl="1"/>
            <a:r>
              <a:rPr lang="en-GB" dirty="0"/>
              <a:t>Developing independence, responsibility &amp; initiative </a:t>
            </a:r>
          </a:p>
          <a:p>
            <a:r>
              <a:rPr lang="en-GB" dirty="0"/>
              <a:t>Additional Music </a:t>
            </a:r>
          </a:p>
          <a:p>
            <a:pPr lvl="1"/>
            <a:r>
              <a:rPr lang="en-GB" dirty="0"/>
              <a:t>Drumming </a:t>
            </a:r>
          </a:p>
          <a:p>
            <a:pPr lvl="1"/>
            <a:r>
              <a:rPr lang="en-GB" dirty="0"/>
              <a:t>Weekly 30 </a:t>
            </a:r>
            <a:r>
              <a:rPr lang="en-GB" dirty="0" err="1"/>
              <a:t>mins</a:t>
            </a:r>
            <a:r>
              <a:rPr lang="en-GB" dirty="0"/>
              <a:t> for half a term</a:t>
            </a:r>
          </a:p>
          <a:p>
            <a:pPr lvl="1"/>
            <a:endParaRPr lang="en-GB" dirty="0"/>
          </a:p>
          <a:p>
            <a:pPr marL="457200" lvl="1" indent="0">
              <a:buNone/>
            </a:pPr>
            <a:endParaRPr lang="en-GB" dirty="0"/>
          </a:p>
        </p:txBody>
      </p:sp>
    </p:spTree>
    <p:extLst>
      <p:ext uri="{BB962C8B-B14F-4D97-AF65-F5344CB8AC3E}">
        <p14:creationId xmlns:p14="http://schemas.microsoft.com/office/powerpoint/2010/main" val="71799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5364A-DF77-4903-A1AE-E0CAD88B8C97}"/>
              </a:ext>
            </a:extLst>
          </p:cNvPr>
          <p:cNvSpPr>
            <a:spLocks noGrp="1"/>
          </p:cNvSpPr>
          <p:nvPr>
            <p:ph type="title"/>
          </p:nvPr>
        </p:nvSpPr>
        <p:spPr/>
        <p:txBody>
          <a:bodyPr/>
          <a:lstStyle/>
          <a:p>
            <a:r>
              <a:rPr lang="en-GB" dirty="0"/>
              <a:t>Stationary and Equipment		</a:t>
            </a:r>
          </a:p>
        </p:txBody>
      </p:sp>
      <p:sp>
        <p:nvSpPr>
          <p:cNvPr id="3" name="Content Placeholder 2">
            <a:extLst>
              <a:ext uri="{FF2B5EF4-FFF2-40B4-BE49-F238E27FC236}">
                <a16:creationId xmlns:a16="http://schemas.microsoft.com/office/drawing/2014/main" id="{A99F306B-EFD1-4779-A7B8-CE6A5A5303C4}"/>
              </a:ext>
            </a:extLst>
          </p:cNvPr>
          <p:cNvSpPr>
            <a:spLocks noGrp="1"/>
          </p:cNvSpPr>
          <p:nvPr>
            <p:ph idx="1"/>
          </p:nvPr>
        </p:nvSpPr>
        <p:spPr>
          <a:xfrm>
            <a:off x="383729" y="1930400"/>
            <a:ext cx="8596668" cy="3880773"/>
          </a:xfrm>
        </p:spPr>
        <p:txBody>
          <a:bodyPr>
            <a:normAutofit/>
          </a:bodyPr>
          <a:lstStyle/>
          <a:p>
            <a:r>
              <a:rPr lang="en-GB" dirty="0"/>
              <a:t>Children are expected to bring in a clear, small pencil case</a:t>
            </a:r>
          </a:p>
          <a:p>
            <a:r>
              <a:rPr lang="en-GB" dirty="0"/>
              <a:t>This must contain a pencil, red pen, blue pen, green pencil, orange pencil, whiteboard pen, ruler, rubber, glue stick, 2 different coloured highlighters and pencil sharpener (with spares!)</a:t>
            </a:r>
          </a:p>
          <a:p>
            <a:r>
              <a:rPr lang="en-GB" dirty="0"/>
              <a:t>Named water bottles for throughout the day (extra to lunch)</a:t>
            </a:r>
          </a:p>
          <a:p>
            <a:r>
              <a:rPr lang="en-GB" dirty="0"/>
              <a:t>Children must bring in a named PE kit that includes a pair of shorts/tracksuit, t-shirt in the colour of their house, trainers and hair band if they need it. Please ensure ear rings are taken out or covered up on PE days, both indoor and outdoor all year round. </a:t>
            </a:r>
            <a:r>
              <a:rPr lang="en-GB" i="1" dirty="0"/>
              <a:t>Please note a slip will be sent home if your child comes in incorrect school uniform.</a:t>
            </a:r>
          </a:p>
        </p:txBody>
      </p:sp>
      <p:pic>
        <p:nvPicPr>
          <p:cNvPr id="4" name="Picture 3"/>
          <p:cNvPicPr>
            <a:picLocks noChangeAspect="1"/>
          </p:cNvPicPr>
          <p:nvPr/>
        </p:nvPicPr>
        <p:blipFill>
          <a:blip r:embed="rId2"/>
          <a:stretch>
            <a:fillRect/>
          </a:stretch>
        </p:blipFill>
        <p:spPr>
          <a:xfrm>
            <a:off x="8686791" y="297982"/>
            <a:ext cx="3005138" cy="1944035"/>
          </a:xfrm>
          <a:prstGeom prst="rect">
            <a:avLst/>
          </a:prstGeom>
        </p:spPr>
      </p:pic>
    </p:spTree>
    <p:extLst>
      <p:ext uri="{BB962C8B-B14F-4D97-AF65-F5344CB8AC3E}">
        <p14:creationId xmlns:p14="http://schemas.microsoft.com/office/powerpoint/2010/main" val="2716933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EC180-6F7F-4033-BFB5-EA838772D33D}"/>
              </a:ext>
            </a:extLst>
          </p:cNvPr>
          <p:cNvSpPr>
            <a:spLocks noGrp="1"/>
          </p:cNvSpPr>
          <p:nvPr>
            <p:ph type="title"/>
          </p:nvPr>
        </p:nvSpPr>
        <p:spPr/>
        <p:txBody>
          <a:bodyPr/>
          <a:lstStyle/>
          <a:p>
            <a:r>
              <a:rPr lang="en-GB"/>
              <a:t>Reading</a:t>
            </a:r>
          </a:p>
        </p:txBody>
      </p:sp>
      <p:sp>
        <p:nvSpPr>
          <p:cNvPr id="4" name="Content Placeholder 2">
            <a:extLst>
              <a:ext uri="{FF2B5EF4-FFF2-40B4-BE49-F238E27FC236}">
                <a16:creationId xmlns:a16="http://schemas.microsoft.com/office/drawing/2014/main" id="{D69F9283-8ED9-4562-B562-202CD639B35C}"/>
              </a:ext>
            </a:extLst>
          </p:cNvPr>
          <p:cNvSpPr txBox="1">
            <a:spLocks/>
          </p:cNvSpPr>
          <p:nvPr/>
        </p:nvSpPr>
        <p:spPr>
          <a:xfrm>
            <a:off x="829734" y="1563395"/>
            <a:ext cx="8596668" cy="22523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t>Reading books to take home:</a:t>
            </a:r>
          </a:p>
          <a:p>
            <a:pPr lvl="1"/>
            <a:r>
              <a:rPr lang="en-GB" dirty="0"/>
              <a:t>a free reader or book banded book from the year group library to be read independently but discussed with an adult </a:t>
            </a:r>
          </a:p>
          <a:p>
            <a:pPr lvl="1"/>
            <a:r>
              <a:rPr lang="en-GB" dirty="0"/>
              <a:t>a library book which can be read with an adult </a:t>
            </a:r>
          </a:p>
          <a:p>
            <a:pPr lvl="1"/>
            <a:r>
              <a:rPr lang="en-GB" dirty="0"/>
              <a:t>a RWI e-book that matches their RWI group level to be read independently if working on RWI  </a:t>
            </a:r>
          </a:p>
          <a:p>
            <a:pPr lvl="1"/>
            <a:endParaRPr lang="en-GB" dirty="0"/>
          </a:p>
          <a:p>
            <a:pPr marL="457200" lvl="1" indent="0">
              <a:buFont typeface="Wingdings 3" charset="2"/>
              <a:buNone/>
            </a:pPr>
            <a:endParaRPr lang="en-GB" dirty="0"/>
          </a:p>
          <a:p>
            <a:pPr marL="457200" lvl="1" indent="0">
              <a:buFont typeface="Wingdings 3" charset="2"/>
              <a:buNone/>
            </a:pPr>
            <a:endParaRPr lang="en-GB" dirty="0"/>
          </a:p>
          <a:p>
            <a:endParaRPr lang="en-GB" dirty="0"/>
          </a:p>
        </p:txBody>
      </p:sp>
      <p:sp>
        <p:nvSpPr>
          <p:cNvPr id="7" name="Content Placeholder 2">
            <a:extLst>
              <a:ext uri="{FF2B5EF4-FFF2-40B4-BE49-F238E27FC236}">
                <a16:creationId xmlns:a16="http://schemas.microsoft.com/office/drawing/2014/main" id="{9BDB168F-DE9F-4AF0-B73D-A4F21CCCA11C}"/>
              </a:ext>
            </a:extLst>
          </p:cNvPr>
          <p:cNvSpPr txBox="1">
            <a:spLocks/>
          </p:cNvSpPr>
          <p:nvPr/>
        </p:nvSpPr>
        <p:spPr>
          <a:xfrm>
            <a:off x="829734" y="3815724"/>
            <a:ext cx="8303633" cy="21278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t>Children are expected to read at least 3 times a week. Children earn Dojo points for Reading Rocks by:</a:t>
            </a:r>
          </a:p>
          <a:p>
            <a:pPr lvl="1"/>
            <a:r>
              <a:rPr lang="en-GB" dirty="0"/>
              <a:t>Reading 3 times a week (RWI book, home reader, library, any other book!)</a:t>
            </a:r>
          </a:p>
          <a:p>
            <a:pPr lvl="1"/>
            <a:r>
              <a:rPr lang="en-GB" dirty="0"/>
              <a:t>Reading books from the class list</a:t>
            </a:r>
          </a:p>
          <a:p>
            <a:pPr lvl="1"/>
            <a:r>
              <a:rPr lang="en-GB" dirty="0"/>
              <a:t>Reading Online Buddy &amp; RWI online </a:t>
            </a:r>
          </a:p>
          <a:p>
            <a:pPr lvl="1"/>
            <a:r>
              <a:rPr lang="en-GB" dirty="0"/>
              <a:t>Bringing in their signed reading record books </a:t>
            </a:r>
          </a:p>
          <a:p>
            <a:pPr marL="457200" lvl="1" indent="0">
              <a:buFont typeface="Wingdings 3" charset="2"/>
              <a:buNone/>
            </a:pPr>
            <a:endParaRPr lang="en-GB" dirty="0"/>
          </a:p>
          <a:p>
            <a:pPr marL="457200" lvl="1" indent="0">
              <a:buFont typeface="Wingdings 3" charset="2"/>
              <a:buNone/>
            </a:pPr>
            <a:endParaRPr lang="en-GB" dirty="0"/>
          </a:p>
          <a:p>
            <a:endParaRPr lang="en-GB" dirty="0"/>
          </a:p>
        </p:txBody>
      </p:sp>
      <p:pic>
        <p:nvPicPr>
          <p:cNvPr id="5" name="Picture 2" descr="20 Inspiring Quotes About Reading for Kids and Students! - InspireMyKi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9941" y="609600"/>
            <a:ext cx="2783567" cy="2811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644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5919" y="738073"/>
            <a:ext cx="8596668" cy="1320800"/>
          </a:xfrm>
        </p:spPr>
        <p:txBody>
          <a:bodyPr/>
          <a:lstStyle/>
          <a:p>
            <a:r>
              <a:rPr lang="en-GB" dirty="0"/>
              <a:t>Transition Work</a:t>
            </a:r>
          </a:p>
        </p:txBody>
      </p:sp>
      <p:sp>
        <p:nvSpPr>
          <p:cNvPr id="3" name="Content Placeholder 2">
            <a:extLst>
              <a:ext uri="{FF2B5EF4-FFF2-40B4-BE49-F238E27FC236}">
                <a16:creationId xmlns:a16="http://schemas.microsoft.com/office/drawing/2014/main" id="{218CD84B-E5B3-4DA5-93AF-25CC8EDBB1EB}"/>
              </a:ext>
            </a:extLst>
          </p:cNvPr>
          <p:cNvSpPr txBox="1">
            <a:spLocks/>
          </p:cNvSpPr>
          <p:nvPr/>
        </p:nvSpPr>
        <p:spPr>
          <a:xfrm>
            <a:off x="861632" y="2058872"/>
            <a:ext cx="8596668" cy="329993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GB" dirty="0"/>
              <a:t>PSHE unit ‘Changing Me’ focusing on growing up and moving on</a:t>
            </a:r>
          </a:p>
          <a:p>
            <a:r>
              <a:rPr lang="en-GB" dirty="0"/>
              <a:t>Assemblies and class discussions on coping with changes </a:t>
            </a:r>
          </a:p>
          <a:p>
            <a:r>
              <a:rPr lang="en-GB" dirty="0"/>
              <a:t>Teachers and TAs spending time with individual children as needed</a:t>
            </a:r>
          </a:p>
          <a:p>
            <a:r>
              <a:rPr lang="en-GB" dirty="0"/>
              <a:t>FLO support for specific children as needed</a:t>
            </a:r>
          </a:p>
          <a:p>
            <a:r>
              <a:rPr lang="en-GB" dirty="0"/>
              <a:t>Thorough staff handover</a:t>
            </a:r>
          </a:p>
          <a:p>
            <a:r>
              <a:rPr lang="en-GB" dirty="0"/>
              <a:t>New teachers observing the class</a:t>
            </a:r>
          </a:p>
          <a:p>
            <a:r>
              <a:rPr lang="en-GB" dirty="0"/>
              <a:t>MUSU – allowing children to settle before the summer holidays </a:t>
            </a:r>
          </a:p>
          <a:p>
            <a:pPr marL="457200" lvl="1" indent="0">
              <a:buFont typeface="Wingdings 3" charset="2"/>
              <a:buNone/>
            </a:pPr>
            <a:endParaRPr lang="en-GB" dirty="0"/>
          </a:p>
          <a:p>
            <a:pPr marL="457200" lvl="1" indent="0">
              <a:buFont typeface="Wingdings 3" charset="2"/>
              <a:buNone/>
            </a:pPr>
            <a:endParaRPr lang="en-GB" dirty="0"/>
          </a:p>
          <a:p>
            <a:endParaRPr lang="en-GB" dirty="0"/>
          </a:p>
        </p:txBody>
      </p:sp>
    </p:spTree>
    <p:extLst>
      <p:ext uri="{BB962C8B-B14F-4D97-AF65-F5344CB8AC3E}">
        <p14:creationId xmlns:p14="http://schemas.microsoft.com/office/powerpoint/2010/main" val="27447581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5BF1415E3FA346B1DA15894DF358F8" ma:contentTypeVersion="15" ma:contentTypeDescription="Create a new document." ma:contentTypeScope="" ma:versionID="83e8fdf4e4b0ca57d4545aeab073b116">
  <xsd:schema xmlns:xsd="http://www.w3.org/2001/XMLSchema" xmlns:xs="http://www.w3.org/2001/XMLSchema" xmlns:p="http://schemas.microsoft.com/office/2006/metadata/properties" xmlns:ns2="cdc1c8ab-5c08-4ffb-bfa7-4a11799f126b" xmlns:ns3="d95c8562-0b8e-4093-ad18-62ccad50d470" targetNamespace="http://schemas.microsoft.com/office/2006/metadata/properties" ma:root="true" ma:fieldsID="e6afe8f5b1dd28a2749df321f507dfd8" ns2:_="" ns3:_="">
    <xsd:import namespace="cdc1c8ab-5c08-4ffb-bfa7-4a11799f126b"/>
    <xsd:import namespace="d95c8562-0b8e-4093-ad18-62ccad50d47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lcf76f155ced4ddcb4097134ff3c332f"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c1c8ab-5c08-4ffb-bfa7-4a11799f12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648c4be-44e9-4d95-b467-83349900149c"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95c8562-0b8e-4093-ad18-62ccad50d47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6327e4e-b3f6-46b5-a86f-0a21a7d511e7}" ma:internalName="TaxCatchAll" ma:showField="CatchAllData" ma:web="d95c8562-0b8e-4093-ad18-62ccad50d470">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95c8562-0b8e-4093-ad18-62ccad50d470" xsi:nil="true"/>
    <lcf76f155ced4ddcb4097134ff3c332f xmlns="cdc1c8ab-5c08-4ffb-bfa7-4a11799f126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AED7482-C49C-4E4E-8058-E79FC17E97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c1c8ab-5c08-4ffb-bfa7-4a11799f126b"/>
    <ds:schemaRef ds:uri="d95c8562-0b8e-4093-ad18-62ccad50d4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E67901-07DB-4259-9BA6-16F2A3EBBED9}">
  <ds:schemaRefs>
    <ds:schemaRef ds:uri="http://schemas.microsoft.com/sharepoint/v3/contenttype/forms"/>
  </ds:schemaRefs>
</ds:datastoreItem>
</file>

<file path=customXml/itemProps3.xml><?xml version="1.0" encoding="utf-8"?>
<ds:datastoreItem xmlns:ds="http://schemas.openxmlformats.org/officeDocument/2006/customXml" ds:itemID="{052AD71F-57A8-4B35-A45B-D931E1102D33}">
  <ds:schemaRefs>
    <ds:schemaRef ds:uri="http://schemas.microsoft.com/office/2006/documentManagement/types"/>
    <ds:schemaRef ds:uri="http://schemas.microsoft.com/office/2006/metadata/properties"/>
    <ds:schemaRef ds:uri="http://purl.org/dc/terms/"/>
    <ds:schemaRef ds:uri="http://purl.org/dc/dcmitype/"/>
    <ds:schemaRef ds:uri="http://schemas.microsoft.com/office/infopath/2007/PartnerControls"/>
    <ds:schemaRef ds:uri="http://www.w3.org/XML/1998/namespace"/>
    <ds:schemaRef ds:uri="http://schemas.openxmlformats.org/package/2006/metadata/core-properties"/>
    <ds:schemaRef ds:uri="d95c8562-0b8e-4093-ad18-62ccad50d470"/>
    <ds:schemaRef ds:uri="cdc1c8ab-5c08-4ffb-bfa7-4a11799f126b"/>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Facet</Template>
  <TotalTime>638</TotalTime>
  <Words>490</Words>
  <Application>Microsoft Office PowerPoint</Application>
  <PresentationFormat>Widescreen</PresentationFormat>
  <Paragraphs>74</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Trebuchet MS</vt:lpstr>
      <vt:lpstr>Wingdings 3</vt:lpstr>
      <vt:lpstr>Facet</vt:lpstr>
      <vt:lpstr>Welcome to Year 3 2023 - 24</vt:lpstr>
      <vt:lpstr>PowerPoint Presentation</vt:lpstr>
      <vt:lpstr>FLO Team</vt:lpstr>
      <vt:lpstr>Curriculum Overview </vt:lpstr>
      <vt:lpstr>PowerPoint Presentation</vt:lpstr>
      <vt:lpstr>New Lessons – New Key Stage   </vt:lpstr>
      <vt:lpstr>Stationary and Equipment  </vt:lpstr>
      <vt:lpstr>Reading</vt:lpstr>
      <vt:lpstr>Transition Work</vt:lpstr>
      <vt:lpstr>PowerPoint Presentation</vt:lpstr>
      <vt:lpstr>Any questions?</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IPMS – ARP moderation work  Staff meeting 16.2.22</dc:title>
  <dc:creator>tcotchin</dc:creator>
  <cp:lastModifiedBy>Heena Valji</cp:lastModifiedBy>
  <cp:revision>41</cp:revision>
  <dcterms:created xsi:type="dcterms:W3CDTF">2022-02-16T11:01:54Z</dcterms:created>
  <dcterms:modified xsi:type="dcterms:W3CDTF">2023-07-20T16:12:27Z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0x0101009E5BF1415E3FA346B1DA15894DF358F8</vt:lpwstr>
  </property>
  <property fmtid="{D5CDD505-2E9C-101B-9397-08002B2CF9AE}" pid="3" name="Order">
    <vt:r8>4020600</vt:r8>
  </property>
</Properties>
</file>