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95"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51" d="100"/>
          <a:sy n="51" d="100"/>
        </p:scale>
        <p:origin x="102" y="13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E38F1D-DD9E-4066-B833-4C0F18E76ADA}" type="datetimeFigureOut">
              <a:rPr lang="en-GB" smtClean="0"/>
              <a:t>22/05/2023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727BCA-F269-4865-B6DD-52C40393D0A4}" type="slidenum">
              <a:rPr lang="en-GB" smtClean="0"/>
              <a:t>‹#›</a:t>
            </a:fld>
            <a:endParaRPr lang="en-GB"/>
          </a:p>
        </p:txBody>
      </p:sp>
    </p:spTree>
    <p:extLst>
      <p:ext uri="{BB962C8B-B14F-4D97-AF65-F5344CB8AC3E}">
        <p14:creationId xmlns:p14="http://schemas.microsoft.com/office/powerpoint/2010/main" val="3308300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uckinghamshire.gov.uk/schools-and-learning/schools-index/school-transport/school-transport-policy/home-to-school-transport-policy-for-0-to-25-year-olds/"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services.buckscc.gov.uk/school-admissions/transport" TargetMode="External"/><Relationship Id="rId4" Type="http://schemas.openxmlformats.org/officeDocument/2006/relationships/hyperlink" Target="https://www.buckinghamshire.gov.uk/schools-and-learning/schools-index/school-transport/school-transport-frequently-asked-question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7A5C5A3-3FD0-4CCD-B10A-2D7E3F78E721}" type="slidenum">
              <a:rPr lang="en-GB" smtClean="0"/>
              <a:pPr/>
              <a:t>1</a:t>
            </a:fld>
            <a:endParaRPr lang="en-GB"/>
          </a:p>
        </p:txBody>
      </p:sp>
    </p:spTree>
    <p:extLst>
      <p:ext uri="{BB962C8B-B14F-4D97-AF65-F5344CB8AC3E}">
        <p14:creationId xmlns:p14="http://schemas.microsoft.com/office/powerpoint/2010/main" val="1296329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A5C5A3-3FD0-4CCD-B10A-2D7E3F78E721}" type="slidenum">
              <a:rPr lang="en-GB" smtClean="0"/>
              <a:pPr/>
              <a:t>10</a:t>
            </a:fld>
            <a:endParaRPr lang="en-GB"/>
          </a:p>
        </p:txBody>
      </p:sp>
    </p:spTree>
    <p:extLst>
      <p:ext uri="{BB962C8B-B14F-4D97-AF65-F5344CB8AC3E}">
        <p14:creationId xmlns:p14="http://schemas.microsoft.com/office/powerpoint/2010/main" val="18349544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a:latin typeface="Arial" panose="020B0604020202020204" pitchFamily="34" charset="0"/>
                <a:cs typeface="Arial" panose="020B0604020202020204" pitchFamily="34" charset="0"/>
              </a:rPr>
              <a:t>Each year some children are not offered any of their preferred schools and are offered a school place that was not on their list. </a:t>
            </a:r>
          </a:p>
          <a:p>
            <a:pPr>
              <a:defRPr/>
            </a:pPr>
            <a:endParaRPr lang="en-US" altLang="en-US">
              <a:latin typeface="Arial" panose="020B0604020202020204" pitchFamily="34" charset="0"/>
              <a:cs typeface="Arial" panose="020B0604020202020204" pitchFamily="34" charset="0"/>
            </a:endParaRPr>
          </a:p>
          <a:p>
            <a:pPr>
              <a:defRPr/>
            </a:pPr>
            <a:r>
              <a:rPr lang="en-US" altLang="en-US">
                <a:latin typeface="Arial" panose="020B0604020202020204" pitchFamily="34" charset="0"/>
                <a:cs typeface="Arial" panose="020B0604020202020204" pitchFamily="34" charset="0"/>
              </a:rPr>
              <a:t>This usually happens because parents: </a:t>
            </a:r>
          </a:p>
          <a:p>
            <a:pPr marL="171435" indent="-171435">
              <a:buFont typeface="Arial" panose="020B0604020202020204" pitchFamily="34" charset="0"/>
              <a:buChar char="•"/>
              <a:defRPr/>
            </a:pPr>
            <a:r>
              <a:rPr lang="en-US" altLang="en-US">
                <a:latin typeface="Arial" panose="020B0604020202020204" pitchFamily="34" charset="0"/>
                <a:cs typeface="Arial" panose="020B0604020202020204" pitchFamily="34" charset="0"/>
              </a:rPr>
              <a:t>do not include their nearest or most local school or their catchment school amongst their preferences – these are the schools they have most chance of getting so leaving the nearest and/or catchment school out raises the risk of not being offered a local school</a:t>
            </a:r>
          </a:p>
          <a:p>
            <a:pPr marL="171435" indent="-171435">
              <a:buFont typeface="Arial" panose="020B0604020202020204" pitchFamily="34" charset="0"/>
              <a:buChar char="•"/>
              <a:defRPr/>
            </a:pPr>
            <a:r>
              <a:rPr lang="en-US" altLang="en-US">
                <a:latin typeface="Arial" panose="020B0604020202020204" pitchFamily="34" charset="0"/>
                <a:cs typeface="Arial" panose="020B0604020202020204" pitchFamily="34" charset="0"/>
              </a:rPr>
              <a:t>only give one preference, even if you live really close to a school or have a sibling already there, still include other local schools that will be acceptable to you as lower preferences, this reduces the risk of not being offered a local school.</a:t>
            </a:r>
          </a:p>
          <a:p>
            <a:endParaRPr lang="en-GB"/>
          </a:p>
        </p:txBody>
      </p:sp>
      <p:sp>
        <p:nvSpPr>
          <p:cNvPr id="4" name="Slide Number Placeholder 3"/>
          <p:cNvSpPr>
            <a:spLocks noGrp="1"/>
          </p:cNvSpPr>
          <p:nvPr>
            <p:ph type="sldNum" sz="quarter" idx="10"/>
          </p:nvPr>
        </p:nvSpPr>
        <p:spPr/>
        <p:txBody>
          <a:bodyPr/>
          <a:lstStyle/>
          <a:p>
            <a:fld id="{17A5C5A3-3FD0-4CCD-B10A-2D7E3F78E721}" type="slidenum">
              <a:rPr lang="en-GB" smtClean="0"/>
              <a:pPr/>
              <a:t>11</a:t>
            </a:fld>
            <a:endParaRPr lang="en-GB"/>
          </a:p>
        </p:txBody>
      </p:sp>
    </p:spTree>
    <p:extLst>
      <p:ext uri="{BB962C8B-B14F-4D97-AF65-F5344CB8AC3E}">
        <p14:creationId xmlns:p14="http://schemas.microsoft.com/office/powerpoint/2010/main" val="3042211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All children are automatically added to the waiting lists for those higher preference schools where a place could not be offered that they are qualified to attend.</a:t>
            </a:r>
          </a:p>
          <a:p>
            <a:endParaRPr lang="en-US" altLang="en-US" dirty="0"/>
          </a:p>
          <a:p>
            <a:r>
              <a:rPr lang="en-US" altLang="en-US" dirty="0"/>
              <a:t>The</a:t>
            </a:r>
            <a:r>
              <a:rPr lang="en-US" altLang="en-US" baseline="0" dirty="0"/>
              <a:t> National Offer Day school place offers are the first of a number of ‘rounds’ of school place allocations and we manage the rest of the allocation  by grouping offers together in rounds. </a:t>
            </a:r>
          </a:p>
          <a:p>
            <a:endParaRPr lang="en-US" altLang="en-US" baseline="0" dirty="0"/>
          </a:p>
          <a:p>
            <a:r>
              <a:rPr lang="en-US" altLang="en-US" dirty="0"/>
              <a:t>No new preferences can be added for the main allocation or the reallocation round (when we allocate any places that have been declined) so make sure you include all the schools you want your child to be considered in these rounds when you make your application. </a:t>
            </a:r>
          </a:p>
          <a:p>
            <a:endParaRPr lang="en-US" altLang="en-US" dirty="0"/>
          </a:p>
          <a:p>
            <a:r>
              <a:rPr lang="en-US" altLang="en-US" dirty="0"/>
              <a:t>New</a:t>
            </a:r>
            <a:r>
              <a:rPr lang="en-US" altLang="en-US" baseline="0" dirty="0"/>
              <a:t> preferences can be added for the second and following rounds. We hold allocation rounds until July after which any further allocations are made as and when places become available. </a:t>
            </a:r>
            <a:endParaRPr lang="en-US"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12</a:t>
            </a:fld>
            <a:endParaRPr lang="en-GB"/>
          </a:p>
        </p:txBody>
      </p:sp>
    </p:spTree>
    <p:extLst>
      <p:ext uri="{BB962C8B-B14F-4D97-AF65-F5344CB8AC3E}">
        <p14:creationId xmlns:p14="http://schemas.microsoft.com/office/powerpoint/2010/main" val="2285885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You can appeal for a place at any school that you have been refused. This includes grammar schools when your child has not qualified.  In all appeals, you will need to make a case for why your child should be offered a place above the school’s admission number (the number of places available in Year 7). </a:t>
            </a:r>
          </a:p>
          <a:p>
            <a:endParaRPr lang="en-US" altLang="en-US" dirty="0"/>
          </a:p>
          <a:p>
            <a:r>
              <a:rPr lang="en-US" altLang="en-US" dirty="0"/>
              <a:t>More information follows on slides</a:t>
            </a:r>
            <a:r>
              <a:rPr lang="en-US" altLang="en-US" baseline="0" dirty="0"/>
              <a:t> 37 and 38</a:t>
            </a:r>
            <a:r>
              <a:rPr lang="en-US" altLang="en-US" dirty="0"/>
              <a:t> about grammar school appeals for non-qualified children. </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13</a:t>
            </a:fld>
            <a:endParaRPr lang="en-GB"/>
          </a:p>
        </p:txBody>
      </p:sp>
    </p:spTree>
    <p:extLst>
      <p:ext uri="{BB962C8B-B14F-4D97-AF65-F5344CB8AC3E}">
        <p14:creationId xmlns:p14="http://schemas.microsoft.com/office/powerpoint/2010/main" val="657597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itchFamily="34" charset="0"/>
              </a:rPr>
              <a:t>The Panel is made up of three panel members plus a clerk who will record the appeal and decision.  The Panel members will not be connected to the school involved in the appeal or with the decision not to offer your child a place.</a:t>
            </a:r>
          </a:p>
          <a:p>
            <a:endParaRPr lang="en-GB" altLang="en-US" dirty="0">
              <a:latin typeface="Arial" pitchFamily="34" charset="0"/>
            </a:endParaRPr>
          </a:p>
          <a:p>
            <a:r>
              <a:rPr lang="en-GB" altLang="en-US" dirty="0">
                <a:latin typeface="Arial" pitchFamily="34" charset="0"/>
              </a:rPr>
              <a:t>You usually need to attend the appeal hearing in person and it can be held in your absence. </a:t>
            </a:r>
          </a:p>
          <a:p>
            <a:endParaRPr lang="en-GB" altLang="en-US" dirty="0">
              <a:latin typeface="Arial" pitchFamily="34" charset="0"/>
            </a:endParaRPr>
          </a:p>
        </p:txBody>
      </p:sp>
      <p:sp>
        <p:nvSpPr>
          <p:cNvPr id="4" name="Slide Number Placeholder 3"/>
          <p:cNvSpPr>
            <a:spLocks noGrp="1"/>
          </p:cNvSpPr>
          <p:nvPr>
            <p:ph type="sldNum" sz="quarter" idx="10"/>
          </p:nvPr>
        </p:nvSpPr>
        <p:spPr/>
        <p:txBody>
          <a:bodyPr/>
          <a:lstStyle/>
          <a:p>
            <a:fld id="{17A5C5A3-3FD0-4CCD-B10A-2D7E3F78E721}" type="slidenum">
              <a:rPr lang="en-GB" smtClean="0"/>
              <a:pPr/>
              <a:t>14</a:t>
            </a:fld>
            <a:endParaRPr lang="en-GB"/>
          </a:p>
        </p:txBody>
      </p:sp>
    </p:spTree>
    <p:extLst>
      <p:ext uri="{BB962C8B-B14F-4D97-AF65-F5344CB8AC3E}">
        <p14:creationId xmlns:p14="http://schemas.microsoft.com/office/powerpoint/2010/main" val="3013414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A5C5A3-3FD0-4CCD-B10A-2D7E3F78E721}" type="slidenum">
              <a:rPr lang="en-GB" smtClean="0"/>
              <a:pPr/>
              <a:t>2</a:t>
            </a:fld>
            <a:endParaRPr lang="en-GB"/>
          </a:p>
        </p:txBody>
      </p:sp>
    </p:spTree>
    <p:extLst>
      <p:ext uri="{BB962C8B-B14F-4D97-AF65-F5344CB8AC3E}">
        <p14:creationId xmlns:p14="http://schemas.microsoft.com/office/powerpoint/2010/main" val="741420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A5C5A3-3FD0-4CCD-B10A-2D7E3F78E721}" type="slidenum">
              <a:rPr lang="en-GB" smtClean="0"/>
              <a:pPr/>
              <a:t>3</a:t>
            </a:fld>
            <a:endParaRPr lang="en-GB"/>
          </a:p>
        </p:txBody>
      </p:sp>
    </p:spTree>
    <p:extLst>
      <p:ext uri="{BB962C8B-B14F-4D97-AF65-F5344CB8AC3E}">
        <p14:creationId xmlns:p14="http://schemas.microsoft.com/office/powerpoint/2010/main" val="3135289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****Applying on time is one of the most important things a parent can do for their child.****</a:t>
            </a:r>
          </a:p>
          <a:p>
            <a:r>
              <a:rPr lang="en-US" altLang="en-US" dirty="0"/>
              <a:t>When parents make late applications they are more likely not to get their preference, and for their child to be placed at a school they did not want.  </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4</a:t>
            </a:fld>
            <a:endParaRPr lang="en-GB"/>
          </a:p>
        </p:txBody>
      </p:sp>
    </p:spTree>
    <p:extLst>
      <p:ext uri="{BB962C8B-B14F-4D97-AF65-F5344CB8AC3E}">
        <p14:creationId xmlns:p14="http://schemas.microsoft.com/office/powerpoint/2010/main" val="801192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17A5C5A3-3FD0-4CCD-B10A-2D7E3F78E721}"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a:t>You can make the application at home or at a library or at work.</a:t>
            </a:r>
            <a:r>
              <a:rPr lang="en-GB" altLang="en-US" baseline="0"/>
              <a:t> </a:t>
            </a:r>
            <a:r>
              <a:rPr lang="en-GB" altLang="en-US"/>
              <a:t> </a:t>
            </a:r>
          </a:p>
          <a:p>
            <a:r>
              <a:rPr lang="en-GB" altLang="en-US"/>
              <a:t>Top tip: make a point of remembering which email address you used and recording your password and your secret question information so you can re-set it if necessary. </a:t>
            </a:r>
            <a:r>
              <a:rPr lang="en-GB" altLang="en-US">
                <a:solidFill>
                  <a:srgbClr val="FF0000"/>
                </a:solidFill>
              </a:rPr>
              <a:t>Also, use an email address you will have access to on 1 March 2024.</a:t>
            </a:r>
          </a:p>
          <a:p>
            <a:r>
              <a:rPr lang="en-GB" altLang="en-US">
                <a:solidFill>
                  <a:srgbClr val="FF0000"/>
                </a:solidFill>
              </a:rPr>
              <a:t>Occasionally bulk sent emails from the council will go into your spam so always check your spam if you are expecting an email from us</a:t>
            </a:r>
          </a:p>
          <a:p>
            <a:endParaRPr lang="en-GB"/>
          </a:p>
        </p:txBody>
      </p:sp>
      <p:sp>
        <p:nvSpPr>
          <p:cNvPr id="4" name="Slide Number Placeholder 3"/>
          <p:cNvSpPr>
            <a:spLocks noGrp="1"/>
          </p:cNvSpPr>
          <p:nvPr>
            <p:ph type="sldNum" sz="quarter" idx="10"/>
          </p:nvPr>
        </p:nvSpPr>
        <p:spPr/>
        <p:txBody>
          <a:bodyPr/>
          <a:lstStyle/>
          <a:p>
            <a:fld id="{17A5C5A3-3FD0-4CCD-B10A-2D7E3F78E721}" type="slidenum">
              <a:rPr lang="en-GB" smtClean="0"/>
              <a:pPr/>
              <a:t>6</a:t>
            </a:fld>
            <a:endParaRPr lang="en-GB"/>
          </a:p>
        </p:txBody>
      </p:sp>
    </p:spTree>
    <p:extLst>
      <p:ext uri="{BB962C8B-B14F-4D97-AF65-F5344CB8AC3E}">
        <p14:creationId xmlns:p14="http://schemas.microsoft.com/office/powerpoint/2010/main" val="2328468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a:solidFill>
                  <a:srgbClr val="FF0000"/>
                </a:solidFill>
              </a:rPr>
              <a:t>We will let you know the outcome of the Secondary Transfer Test before submitting your preferences by the deadline of Midnight on 31 October. </a:t>
            </a:r>
          </a:p>
          <a:p>
            <a:endParaRPr lang="en-US" altLang="en-US">
              <a:solidFill>
                <a:srgbClr val="FF0000"/>
              </a:solidFill>
            </a:endParaRPr>
          </a:p>
          <a:p>
            <a:r>
              <a:rPr lang="en-US" altLang="en-US" baseline="0">
                <a:solidFill>
                  <a:srgbClr val="FF0000"/>
                </a:solidFill>
              </a:rPr>
              <a:t>You have the option to list up to 6 schools and we would suggest that even if you expect your child to qualify in the test that you consider including non grammar school options. </a:t>
            </a:r>
            <a:r>
              <a:rPr lang="en-US" altLang="en-US">
                <a:solidFill>
                  <a:srgbClr val="FF0000"/>
                </a:solidFill>
              </a:rPr>
              <a:t> </a:t>
            </a:r>
          </a:p>
          <a:p>
            <a:pPr defTabSz="914318">
              <a:defRPr/>
            </a:pPr>
            <a:endParaRPr lang="en-US" altLang="en-US">
              <a:solidFill>
                <a:srgbClr val="FF0000"/>
              </a:solidFill>
            </a:endParaRPr>
          </a:p>
          <a:p>
            <a:pPr defTabSz="914318">
              <a:defRPr/>
            </a:pPr>
            <a:r>
              <a:rPr lang="en-US" altLang="en-US">
                <a:solidFill>
                  <a:srgbClr val="FF0000"/>
                </a:solidFill>
              </a:rPr>
              <a:t>If your child has not taken the test or you do not expect them to be qualified for entry to a grammar school, then you do not need to include grammar school preferences. </a:t>
            </a:r>
          </a:p>
          <a:p>
            <a:endParaRPr lang="en-US" altLang="en-US" b="0"/>
          </a:p>
          <a:p>
            <a:r>
              <a:rPr lang="en-US" altLang="en-US"/>
              <a:t>New preferences and changes can be made from the second allocation round onwards, but for the first round and the reallocation round the order cannot be altered so make sure you include all the schools you want your child to be considered for when you make your application. </a:t>
            </a:r>
          </a:p>
          <a:p>
            <a:endParaRPr lang="en-US" altLang="en-US" b="1"/>
          </a:p>
          <a:p>
            <a:r>
              <a:rPr lang="en-US" altLang="en-US" b="1"/>
              <a:t>Make your application by the deadline!</a:t>
            </a:r>
            <a:endParaRPr lang="en-US" altLang="en-US"/>
          </a:p>
          <a:p>
            <a:endParaRPr lang="en-GB"/>
          </a:p>
        </p:txBody>
      </p:sp>
      <p:sp>
        <p:nvSpPr>
          <p:cNvPr id="4" name="Slide Number Placeholder 3"/>
          <p:cNvSpPr>
            <a:spLocks noGrp="1"/>
          </p:cNvSpPr>
          <p:nvPr>
            <p:ph type="sldNum" sz="quarter" idx="10"/>
          </p:nvPr>
        </p:nvSpPr>
        <p:spPr/>
        <p:txBody>
          <a:bodyPr/>
          <a:lstStyle/>
          <a:p>
            <a:fld id="{17A5C5A3-3FD0-4CCD-B10A-2D7E3F78E721}" type="slidenum">
              <a:rPr lang="en-GB" smtClean="0"/>
              <a:pPr/>
              <a:t>7</a:t>
            </a:fld>
            <a:endParaRPr lang="en-GB"/>
          </a:p>
        </p:txBody>
      </p:sp>
    </p:spTree>
    <p:extLst>
      <p:ext uri="{BB962C8B-B14F-4D97-AF65-F5344CB8AC3E}">
        <p14:creationId xmlns:p14="http://schemas.microsoft.com/office/powerpoint/2010/main" val="456934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solidFill>
                  <a:srgbClr val="FF0000"/>
                </a:solidFill>
              </a:rPr>
              <a:t>For example - The Highcrest Academy’s banding test – parents in the Wycombe area need to be aware of their rules.</a:t>
            </a:r>
          </a:p>
          <a:p>
            <a:endParaRPr lang="en-GB" altLang="en-US" dirty="0"/>
          </a:p>
          <a:p>
            <a:r>
              <a:rPr lang="en-GB" altLang="en-US" dirty="0"/>
              <a:t>All schools give priority to children who are looked after or who are now adopted but prior to being adopted were looked after. If this applies to you - check the small print and include details with your application! </a:t>
            </a:r>
          </a:p>
          <a:p>
            <a:endParaRPr lang="en-GB" altLang="en-US" dirty="0"/>
          </a:p>
          <a:p>
            <a:r>
              <a:rPr lang="en-GB" altLang="en-US" dirty="0"/>
              <a:t>Most grammar schools give priority to pupils in receipt of Free School Meals or those entitled to Pupil Premium and evidence has to be sent to them. </a:t>
            </a:r>
          </a:p>
          <a:p>
            <a:endParaRPr lang="en-GB" altLang="en-US" dirty="0"/>
          </a:p>
          <a:p>
            <a:r>
              <a:rPr lang="en-GB" altLang="en-US" dirty="0"/>
              <a:t>Some schools give priority on the basis of faith and you do not necessarily have to be the same faith to be able to apply under a faith rule</a:t>
            </a:r>
          </a:p>
          <a:p>
            <a:endParaRPr lang="en-GB" altLang="en-US" dirty="0"/>
          </a:p>
          <a:p>
            <a:r>
              <a:rPr lang="en-GB" altLang="en-US" dirty="0"/>
              <a:t>Many schools give priority if your child has an older sibling attending the school already (but some don’t!) .</a:t>
            </a:r>
          </a:p>
          <a:p>
            <a:endParaRPr lang="en-GB" altLang="en-US" dirty="0"/>
          </a:p>
          <a:p>
            <a:r>
              <a:rPr lang="en-GB" altLang="en-US" dirty="0"/>
              <a:t>Where schools have some of the rules we have listed above they will require you to complete a supplementary form to provide extra information to help them apply their admission rules – check the school’s website as well as the Council’s website.</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8</a:t>
            </a:fld>
            <a:endParaRPr lang="en-GB"/>
          </a:p>
        </p:txBody>
      </p:sp>
    </p:spTree>
    <p:extLst>
      <p:ext uri="{BB962C8B-B14F-4D97-AF65-F5344CB8AC3E}">
        <p14:creationId xmlns:p14="http://schemas.microsoft.com/office/powerpoint/2010/main" val="315297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dirty="0"/>
              <a:t>It is difficult to summarise this in one slide, parents should read the School Transport Policy and Guidance on the website at:</a:t>
            </a:r>
          </a:p>
          <a:p>
            <a:pPr>
              <a:defRPr/>
            </a:pPr>
            <a:endParaRPr lang="en-GB" altLang="en-US" dirty="0"/>
          </a:p>
          <a:p>
            <a:pPr>
              <a:defRPr/>
            </a:pPr>
            <a:r>
              <a:rPr lang="en-GB" dirty="0">
                <a:hlinkClick r:id="rId3"/>
              </a:rPr>
              <a:t>Home to School Transport Policy (0 to 25 Year Olds) | Buckinghamshire Council</a:t>
            </a:r>
            <a:endParaRPr lang="en-GB" dirty="0"/>
          </a:p>
          <a:p>
            <a:pPr>
              <a:defRPr/>
            </a:pPr>
            <a:endParaRPr lang="en-GB" altLang="en-US" dirty="0"/>
          </a:p>
          <a:p>
            <a:pPr>
              <a:defRPr/>
            </a:pPr>
            <a:r>
              <a:rPr lang="en-GB" dirty="0">
                <a:hlinkClick r:id="rId4"/>
              </a:rPr>
              <a:t>School transport frequently asked questions | Buckinghamshire Council</a:t>
            </a:r>
            <a:endParaRPr lang="en-GB" altLang="en-US" dirty="0"/>
          </a:p>
          <a:p>
            <a:pPr>
              <a:defRPr/>
            </a:pPr>
            <a:endParaRPr lang="en-GB" altLang="en-US" dirty="0"/>
          </a:p>
          <a:p>
            <a:pPr>
              <a:defRPr/>
            </a:pPr>
            <a:r>
              <a:rPr lang="en-GB" altLang="en-US" dirty="0"/>
              <a:t>On the website there is a Nearest School Transport Checker which will give routed home to school distances  (using roads not in a straight line): </a:t>
            </a:r>
          </a:p>
          <a:p>
            <a:pPr>
              <a:defRPr/>
            </a:pPr>
            <a:endParaRPr lang="en-GB" dirty="0">
              <a:hlinkClick r:id="rId5"/>
            </a:endParaRPr>
          </a:p>
          <a:p>
            <a:pPr>
              <a:defRPr/>
            </a:pPr>
            <a:r>
              <a:rPr lang="en-GB" dirty="0">
                <a:hlinkClick r:id="rId5"/>
              </a:rPr>
              <a:t>Find my child a school place (buckscc.gov.uk)</a:t>
            </a:r>
            <a:endParaRPr lang="en-GB" altLang="en-US" dirty="0"/>
          </a:p>
          <a:p>
            <a:pPr>
              <a:defRPr/>
            </a:pPr>
            <a:endParaRPr lang="en-GB" altLang="en-US" dirty="0"/>
          </a:p>
          <a:p>
            <a:pPr>
              <a:defRPr/>
            </a:pPr>
            <a:r>
              <a:rPr lang="en-GB" altLang="en-US" dirty="0"/>
              <a:t>If you qualify for grammar school and attend your nearest grammar school you will only be assisted with transport if there is no nearer upper school.</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9</a:t>
            </a:fld>
            <a:endParaRPr lang="en-GB"/>
          </a:p>
        </p:txBody>
      </p:sp>
    </p:spTree>
    <p:extLst>
      <p:ext uri="{BB962C8B-B14F-4D97-AF65-F5344CB8AC3E}">
        <p14:creationId xmlns:p14="http://schemas.microsoft.com/office/powerpoint/2010/main" val="3435973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AF6CC-1649-456C-9CF4-11D302ED309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DA5A4CF-2EE4-4058-831F-F7E403D112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3FE635A-383A-4E82-8C3E-71BE3FB1F6B8}"/>
              </a:ext>
            </a:extLst>
          </p:cNvPr>
          <p:cNvSpPr>
            <a:spLocks noGrp="1"/>
          </p:cNvSpPr>
          <p:nvPr>
            <p:ph type="dt" sz="half" idx="10"/>
          </p:nvPr>
        </p:nvSpPr>
        <p:spPr/>
        <p:txBody>
          <a:bodyPr/>
          <a:lstStyle/>
          <a:p>
            <a:fld id="{25C9B458-AE06-4C55-A265-7FD0DB678F4B}" type="datetimeFigureOut">
              <a:rPr lang="en-GB" smtClean="0"/>
              <a:t>22/05/2023</a:t>
            </a:fld>
            <a:endParaRPr lang="en-GB"/>
          </a:p>
        </p:txBody>
      </p:sp>
      <p:sp>
        <p:nvSpPr>
          <p:cNvPr id="5" name="Footer Placeholder 4">
            <a:extLst>
              <a:ext uri="{FF2B5EF4-FFF2-40B4-BE49-F238E27FC236}">
                <a16:creationId xmlns:a16="http://schemas.microsoft.com/office/drawing/2014/main" id="{C8171CB1-1B0F-4424-A170-B1446E29C5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8EF34E-F46C-48F9-BEFE-15C3567B3C4C}"/>
              </a:ext>
            </a:extLst>
          </p:cNvPr>
          <p:cNvSpPr>
            <a:spLocks noGrp="1"/>
          </p:cNvSpPr>
          <p:nvPr>
            <p:ph type="sldNum" sz="quarter" idx="12"/>
          </p:nvPr>
        </p:nvSpPr>
        <p:spPr/>
        <p:txBody>
          <a:bodyPr/>
          <a:lstStyle/>
          <a:p>
            <a:fld id="{B1F54FB1-2566-4774-B288-AADCA9F4850B}" type="slidenum">
              <a:rPr lang="en-GB" smtClean="0"/>
              <a:t>‹#›</a:t>
            </a:fld>
            <a:endParaRPr lang="en-GB"/>
          </a:p>
        </p:txBody>
      </p:sp>
    </p:spTree>
    <p:extLst>
      <p:ext uri="{BB962C8B-B14F-4D97-AF65-F5344CB8AC3E}">
        <p14:creationId xmlns:p14="http://schemas.microsoft.com/office/powerpoint/2010/main" val="624852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1DD38-E54D-4A1B-8709-6E797FE5D7D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B686D6-AD4D-4F38-B3FD-EB71DC963AC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DCCE06-AEC6-45B4-AA89-686454A9E3D2}"/>
              </a:ext>
            </a:extLst>
          </p:cNvPr>
          <p:cNvSpPr>
            <a:spLocks noGrp="1"/>
          </p:cNvSpPr>
          <p:nvPr>
            <p:ph type="dt" sz="half" idx="10"/>
          </p:nvPr>
        </p:nvSpPr>
        <p:spPr/>
        <p:txBody>
          <a:bodyPr/>
          <a:lstStyle/>
          <a:p>
            <a:fld id="{25C9B458-AE06-4C55-A265-7FD0DB678F4B}" type="datetimeFigureOut">
              <a:rPr lang="en-GB" smtClean="0"/>
              <a:t>22/05/2023</a:t>
            </a:fld>
            <a:endParaRPr lang="en-GB"/>
          </a:p>
        </p:txBody>
      </p:sp>
      <p:sp>
        <p:nvSpPr>
          <p:cNvPr id="5" name="Footer Placeholder 4">
            <a:extLst>
              <a:ext uri="{FF2B5EF4-FFF2-40B4-BE49-F238E27FC236}">
                <a16:creationId xmlns:a16="http://schemas.microsoft.com/office/drawing/2014/main" id="{5944F330-D435-4B23-BE11-587822A340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FDFC90-442A-4C2D-A066-22F13E7A7991}"/>
              </a:ext>
            </a:extLst>
          </p:cNvPr>
          <p:cNvSpPr>
            <a:spLocks noGrp="1"/>
          </p:cNvSpPr>
          <p:nvPr>
            <p:ph type="sldNum" sz="quarter" idx="12"/>
          </p:nvPr>
        </p:nvSpPr>
        <p:spPr/>
        <p:txBody>
          <a:bodyPr/>
          <a:lstStyle/>
          <a:p>
            <a:fld id="{B1F54FB1-2566-4774-B288-AADCA9F4850B}" type="slidenum">
              <a:rPr lang="en-GB" smtClean="0"/>
              <a:t>‹#›</a:t>
            </a:fld>
            <a:endParaRPr lang="en-GB"/>
          </a:p>
        </p:txBody>
      </p:sp>
    </p:spTree>
    <p:extLst>
      <p:ext uri="{BB962C8B-B14F-4D97-AF65-F5344CB8AC3E}">
        <p14:creationId xmlns:p14="http://schemas.microsoft.com/office/powerpoint/2010/main" val="1511673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490CD2-1DAD-4C5F-8250-B88D0EF6C55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E5E80B-8835-4EB4-83F6-96528244381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04A033-805C-423C-A468-9509C5E4F60F}"/>
              </a:ext>
            </a:extLst>
          </p:cNvPr>
          <p:cNvSpPr>
            <a:spLocks noGrp="1"/>
          </p:cNvSpPr>
          <p:nvPr>
            <p:ph type="dt" sz="half" idx="10"/>
          </p:nvPr>
        </p:nvSpPr>
        <p:spPr/>
        <p:txBody>
          <a:bodyPr/>
          <a:lstStyle/>
          <a:p>
            <a:fld id="{25C9B458-AE06-4C55-A265-7FD0DB678F4B}" type="datetimeFigureOut">
              <a:rPr lang="en-GB" smtClean="0"/>
              <a:t>22/05/2023</a:t>
            </a:fld>
            <a:endParaRPr lang="en-GB"/>
          </a:p>
        </p:txBody>
      </p:sp>
      <p:sp>
        <p:nvSpPr>
          <p:cNvPr id="5" name="Footer Placeholder 4">
            <a:extLst>
              <a:ext uri="{FF2B5EF4-FFF2-40B4-BE49-F238E27FC236}">
                <a16:creationId xmlns:a16="http://schemas.microsoft.com/office/drawing/2014/main" id="{7F715FDD-E7FE-43C0-920B-D2FAAA0985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362D5C-041B-4D97-A250-B5596EF48FC4}"/>
              </a:ext>
            </a:extLst>
          </p:cNvPr>
          <p:cNvSpPr>
            <a:spLocks noGrp="1"/>
          </p:cNvSpPr>
          <p:nvPr>
            <p:ph type="sldNum" sz="quarter" idx="12"/>
          </p:nvPr>
        </p:nvSpPr>
        <p:spPr/>
        <p:txBody>
          <a:bodyPr/>
          <a:lstStyle/>
          <a:p>
            <a:fld id="{B1F54FB1-2566-4774-B288-AADCA9F4850B}" type="slidenum">
              <a:rPr lang="en-GB" smtClean="0"/>
              <a:t>‹#›</a:t>
            </a:fld>
            <a:endParaRPr lang="en-GB"/>
          </a:p>
        </p:txBody>
      </p:sp>
    </p:spTree>
    <p:extLst>
      <p:ext uri="{BB962C8B-B14F-4D97-AF65-F5344CB8AC3E}">
        <p14:creationId xmlns:p14="http://schemas.microsoft.com/office/powerpoint/2010/main" val="3241143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txBox="1">
            <a:spLocks/>
          </p:cNvSpPr>
          <p:nvPr userDrawn="1"/>
        </p:nvSpPr>
        <p:spPr>
          <a:xfrm>
            <a:off x="914544" y="1599416"/>
            <a:ext cx="10364861" cy="11036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a:t>Click to edit Master title style</a:t>
            </a:r>
            <a:endParaRPr lang="en-GB" sz="4400"/>
          </a:p>
        </p:txBody>
      </p:sp>
      <p:sp>
        <p:nvSpPr>
          <p:cNvPr id="3" name="Subtitle 2"/>
          <p:cNvSpPr txBox="1">
            <a:spLocks/>
          </p:cNvSpPr>
          <p:nvPr userDrawn="1"/>
        </p:nvSpPr>
        <p:spPr>
          <a:xfrm>
            <a:off x="1829092" y="2917559"/>
            <a:ext cx="8535768" cy="13157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en-US" sz="2800"/>
              <a:t>Click to edit Master subtitle style</a:t>
            </a:r>
            <a:endParaRPr lang="en-GB" sz="2800"/>
          </a:p>
        </p:txBody>
      </p:sp>
      <p:sp>
        <p:nvSpPr>
          <p:cNvPr id="4" name="Date Placeholder 3"/>
          <p:cNvSpPr txBox="1">
            <a:spLocks/>
          </p:cNvSpPr>
          <p:nvPr userDrawn="1"/>
        </p:nvSpPr>
        <p:spPr>
          <a:xfrm>
            <a:off x="609700" y="4772027"/>
            <a:ext cx="2845256" cy="2741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A3FF8B-3D7E-40A3-972F-2290F6E679E5}" type="datetimeFigureOut">
              <a:rPr lang="en-GB" sz="1800" smtClean="0"/>
              <a:pPr/>
              <a:t>22/05/2023</a:t>
            </a:fld>
            <a:endParaRPr lang="en-GB" sz="1800"/>
          </a:p>
        </p:txBody>
      </p:sp>
      <p:sp>
        <p:nvSpPr>
          <p:cNvPr id="5" name="Slide Number Placeholder 5"/>
          <p:cNvSpPr txBox="1">
            <a:spLocks/>
          </p:cNvSpPr>
          <p:nvPr userDrawn="1"/>
        </p:nvSpPr>
        <p:spPr>
          <a:xfrm>
            <a:off x="8739001" y="4772027"/>
            <a:ext cx="2845256" cy="2741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0B5BB9-13EB-4BF4-AFFE-1FD7252BD932}" type="slidenum">
              <a:rPr lang="en-GB" sz="1800" smtClean="0"/>
              <a:pPr/>
              <a:t>‹#›</a:t>
            </a:fld>
            <a:endParaRPr lang="en-GB" sz="1800"/>
          </a:p>
        </p:txBody>
      </p:sp>
      <p:sp>
        <p:nvSpPr>
          <p:cNvPr id="6" name="Title 1"/>
          <p:cNvSpPr txBox="1">
            <a:spLocks/>
          </p:cNvSpPr>
          <p:nvPr userDrawn="1"/>
        </p:nvSpPr>
        <p:spPr>
          <a:xfrm>
            <a:off x="914544" y="1599416"/>
            <a:ext cx="10364861" cy="11036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00"/>
              <a:t>Click to edit Master title style</a:t>
            </a:r>
            <a:endParaRPr lang="en-GB" sz="4400"/>
          </a:p>
        </p:txBody>
      </p:sp>
      <p:sp>
        <p:nvSpPr>
          <p:cNvPr id="7" name="Subtitle 2"/>
          <p:cNvSpPr txBox="1">
            <a:spLocks/>
          </p:cNvSpPr>
          <p:nvPr userDrawn="1"/>
        </p:nvSpPr>
        <p:spPr>
          <a:xfrm>
            <a:off x="1829092" y="2917559"/>
            <a:ext cx="8535768" cy="13157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3200"/>
              <a:t>Click to edit Master subtitle style</a:t>
            </a:r>
            <a:endParaRPr lang="en-GB" sz="3200"/>
          </a:p>
        </p:txBody>
      </p:sp>
      <p:sp>
        <p:nvSpPr>
          <p:cNvPr id="8" name="Date Placeholder 3"/>
          <p:cNvSpPr txBox="1">
            <a:spLocks/>
          </p:cNvSpPr>
          <p:nvPr userDrawn="1"/>
        </p:nvSpPr>
        <p:spPr>
          <a:xfrm>
            <a:off x="609700" y="4772027"/>
            <a:ext cx="2845256" cy="27411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2AC66C-F0BF-44A7-86C9-611CA48A43D7}" type="datetimeFigureOut">
              <a:rPr lang="en-GB" sz="1200" smtClean="0"/>
              <a:pPr/>
              <a:t>22/05/2023</a:t>
            </a:fld>
            <a:endParaRPr lang="en-GB" sz="1200"/>
          </a:p>
        </p:txBody>
      </p:sp>
      <p:sp>
        <p:nvSpPr>
          <p:cNvPr id="9" name="Slide Number Placeholder 5"/>
          <p:cNvSpPr txBox="1">
            <a:spLocks/>
          </p:cNvSpPr>
          <p:nvPr userDrawn="1"/>
        </p:nvSpPr>
        <p:spPr>
          <a:xfrm>
            <a:off x="8739001" y="4772027"/>
            <a:ext cx="2845256" cy="2741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AF9087-94BC-415C-8A96-1D40BD70811D}" type="slidenum">
              <a:rPr lang="en-GB" sz="1200" smtClean="0"/>
              <a:pPr/>
              <a:t>‹#›</a:t>
            </a:fld>
            <a:endParaRPr lang="en-GB" sz="1200"/>
          </a:p>
        </p:txBody>
      </p:sp>
      <p:sp>
        <p:nvSpPr>
          <p:cNvPr id="10" name="Rectangle 9"/>
          <p:cNvSpPr/>
          <p:nvPr userDrawn="1"/>
        </p:nvSpPr>
        <p:spPr>
          <a:xfrm flipV="1">
            <a:off x="-1" y="-1"/>
            <a:ext cx="12204185" cy="6863708"/>
          </a:xfrm>
          <a:prstGeom prst="rect">
            <a:avLst/>
          </a:prstGeom>
          <a:gradFill flip="none" rotWithShape="1">
            <a:gsLst>
              <a:gs pos="0">
                <a:srgbClr val="2C2D84"/>
              </a:gs>
              <a:gs pos="66000">
                <a:srgbClr val="2E83C5"/>
              </a:gs>
              <a:gs pos="100000">
                <a:srgbClr val="9FC63B"/>
              </a:gs>
              <a:gs pos="42000">
                <a:srgbClr val="006AB4"/>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1" name="Group 10"/>
          <p:cNvGrpSpPr/>
          <p:nvPr userDrawn="1"/>
        </p:nvGrpSpPr>
        <p:grpSpPr>
          <a:xfrm flipH="1">
            <a:off x="0" y="3004706"/>
            <a:ext cx="12204184" cy="3853294"/>
            <a:chOff x="1" y="1725401"/>
            <a:chExt cx="12191996" cy="5132596"/>
          </a:xfrm>
        </p:grpSpPr>
        <p:sp>
          <p:nvSpPr>
            <p:cNvPr id="12" name="Google Shape;12;p2"/>
            <p:cNvSpPr/>
            <p:nvPr userDrawn="1"/>
          </p:nvSpPr>
          <p:spPr>
            <a:xfrm rot="10800000" flipH="1">
              <a:off x="1" y="1725401"/>
              <a:ext cx="2743198" cy="1645203"/>
            </a:xfrm>
            <a:custGeom>
              <a:avLst/>
              <a:gdLst/>
              <a:ahLst/>
              <a:cxnLst/>
              <a:rect l="l" t="t" r="r" b="b"/>
              <a:pathLst>
                <a:path w="642784" h="385464" extrusionOk="0">
                  <a:moveTo>
                    <a:pt x="0" y="113368"/>
                  </a:moveTo>
                  <a:lnTo>
                    <a:pt x="0" y="385724"/>
                  </a:lnTo>
                  <a:lnTo>
                    <a:pt x="642784" y="272355"/>
                  </a:lnTo>
                  <a:lnTo>
                    <a:pt x="642784" y="0"/>
                  </a:lnTo>
                  <a:lnTo>
                    <a:pt x="0" y="113368"/>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13" name="Google Shape;13;p2"/>
            <p:cNvSpPr/>
            <p:nvPr userDrawn="1"/>
          </p:nvSpPr>
          <p:spPr>
            <a:xfrm rot="10800000" flipH="1">
              <a:off x="1727199" y="5517695"/>
              <a:ext cx="7600947" cy="1340302"/>
            </a:xfrm>
            <a:custGeom>
              <a:avLst/>
              <a:gdLst/>
              <a:ahLst/>
              <a:cxnLst/>
              <a:rect l="l" t="t" r="r" b="b"/>
              <a:pathLst>
                <a:path w="1781048" h="314027" extrusionOk="0">
                  <a:moveTo>
                    <a:pt x="238155" y="0"/>
                  </a:moveTo>
                  <a:lnTo>
                    <a:pt x="0" y="42004"/>
                  </a:lnTo>
                  <a:lnTo>
                    <a:pt x="0" y="314359"/>
                  </a:lnTo>
                  <a:lnTo>
                    <a:pt x="1782389" y="0"/>
                  </a:lnTo>
                  <a:lnTo>
                    <a:pt x="23815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14" name="Google Shape;14;p2"/>
            <p:cNvSpPr/>
            <p:nvPr userDrawn="1"/>
          </p:nvSpPr>
          <p:spPr>
            <a:xfrm rot="10800000" flipH="1">
              <a:off x="7753345" y="4255937"/>
              <a:ext cx="4438646" cy="1943757"/>
            </a:xfrm>
            <a:custGeom>
              <a:avLst/>
              <a:gdLst/>
              <a:ahLst/>
              <a:cxnLst/>
              <a:rect l="l" t="t" r="r" b="b"/>
              <a:pathLst>
                <a:path w="1040060" h="455414" extrusionOk="0">
                  <a:moveTo>
                    <a:pt x="1040061" y="0"/>
                  </a:moveTo>
                  <a:lnTo>
                    <a:pt x="0" y="184194"/>
                  </a:lnTo>
                  <a:lnTo>
                    <a:pt x="0" y="456550"/>
                  </a:lnTo>
                  <a:lnTo>
                    <a:pt x="1040061" y="272355"/>
                  </a:lnTo>
                  <a:lnTo>
                    <a:pt x="1040061" y="0"/>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15" name="Google Shape;16;p2"/>
            <p:cNvSpPr/>
            <p:nvPr userDrawn="1"/>
          </p:nvSpPr>
          <p:spPr>
            <a:xfrm rot="10800000" flipH="1">
              <a:off x="10915648" y="2490041"/>
              <a:ext cx="1276349" cy="1384766"/>
            </a:xfrm>
            <a:custGeom>
              <a:avLst/>
              <a:gdLst/>
              <a:ahLst/>
              <a:cxnLst/>
              <a:rect l="l" t="t" r="r" b="b"/>
              <a:pathLst>
                <a:path w="299073" h="324445" extrusionOk="0">
                  <a:moveTo>
                    <a:pt x="299073" y="0"/>
                  </a:moveTo>
                  <a:lnTo>
                    <a:pt x="0" y="52748"/>
                  </a:lnTo>
                  <a:lnTo>
                    <a:pt x="0" y="325103"/>
                  </a:lnTo>
                  <a:lnTo>
                    <a:pt x="299073" y="272355"/>
                  </a:lnTo>
                  <a:lnTo>
                    <a:pt x="299073"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16" name="Google Shape;17;p2"/>
            <p:cNvSpPr/>
            <p:nvPr userDrawn="1"/>
          </p:nvSpPr>
          <p:spPr>
            <a:xfrm rot="10800000" flipH="1">
              <a:off x="2730495" y="4531589"/>
              <a:ext cx="2381248" cy="1581685"/>
            </a:xfrm>
            <a:custGeom>
              <a:avLst/>
              <a:gdLst/>
              <a:ahLst/>
              <a:cxnLst/>
              <a:rect l="l" t="t" r="r" b="b"/>
              <a:pathLst>
                <a:path w="557972" h="370582" extrusionOk="0">
                  <a:moveTo>
                    <a:pt x="0" y="98410"/>
                  </a:moveTo>
                  <a:lnTo>
                    <a:pt x="0" y="370765"/>
                  </a:lnTo>
                  <a:lnTo>
                    <a:pt x="557973" y="272355"/>
                  </a:lnTo>
                  <a:lnTo>
                    <a:pt x="557973" y="0"/>
                  </a:lnTo>
                  <a:lnTo>
                    <a:pt x="0" y="9841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17" name="Google Shape;18;p2"/>
            <p:cNvSpPr/>
            <p:nvPr userDrawn="1"/>
          </p:nvSpPr>
          <p:spPr>
            <a:xfrm rot="10800000" flipH="1">
              <a:off x="11366499" y="3735061"/>
              <a:ext cx="825498" cy="1302188"/>
            </a:xfrm>
            <a:custGeom>
              <a:avLst/>
              <a:gdLst/>
              <a:ahLst/>
              <a:cxnLst/>
              <a:rect l="l" t="t" r="r" b="b"/>
              <a:pathLst>
                <a:path w="193430" h="305097" extrusionOk="0">
                  <a:moveTo>
                    <a:pt x="193430" y="0"/>
                  </a:moveTo>
                  <a:lnTo>
                    <a:pt x="0" y="34116"/>
                  </a:lnTo>
                  <a:lnTo>
                    <a:pt x="0" y="306471"/>
                  </a:lnTo>
                  <a:lnTo>
                    <a:pt x="193430" y="272355"/>
                  </a:lnTo>
                  <a:lnTo>
                    <a:pt x="19343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grpSp>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t="4862"/>
          <a:stretch/>
        </p:blipFill>
        <p:spPr>
          <a:xfrm>
            <a:off x="685149" y="1"/>
            <a:ext cx="1902756" cy="1818895"/>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28001" y="5131522"/>
            <a:ext cx="4072057" cy="1767693"/>
          </a:xfrm>
          <a:prstGeom prst="rect">
            <a:avLst/>
          </a:prstGeom>
        </p:spPr>
      </p:pic>
    </p:spTree>
    <p:extLst>
      <p:ext uri="{BB962C8B-B14F-4D97-AF65-F5344CB8AC3E}">
        <p14:creationId xmlns:p14="http://schemas.microsoft.com/office/powerpoint/2010/main" val="3480226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8A535-742A-475E-8B80-A0823317868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5418E41-075D-494B-9ABD-EE32D63B86C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FA7050-C7D5-42D4-9215-37880CBC7C09}"/>
              </a:ext>
            </a:extLst>
          </p:cNvPr>
          <p:cNvSpPr>
            <a:spLocks noGrp="1"/>
          </p:cNvSpPr>
          <p:nvPr>
            <p:ph type="dt" sz="half" idx="10"/>
          </p:nvPr>
        </p:nvSpPr>
        <p:spPr/>
        <p:txBody>
          <a:bodyPr/>
          <a:lstStyle/>
          <a:p>
            <a:fld id="{25C9B458-AE06-4C55-A265-7FD0DB678F4B}" type="datetimeFigureOut">
              <a:rPr lang="en-GB" smtClean="0"/>
              <a:t>22/05/2023</a:t>
            </a:fld>
            <a:endParaRPr lang="en-GB"/>
          </a:p>
        </p:txBody>
      </p:sp>
      <p:sp>
        <p:nvSpPr>
          <p:cNvPr id="5" name="Footer Placeholder 4">
            <a:extLst>
              <a:ext uri="{FF2B5EF4-FFF2-40B4-BE49-F238E27FC236}">
                <a16:creationId xmlns:a16="http://schemas.microsoft.com/office/drawing/2014/main" id="{9A4E0948-15B7-4EF1-98FD-C7CC3AC8D7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E3358A-146C-4505-85CF-D453D506213F}"/>
              </a:ext>
            </a:extLst>
          </p:cNvPr>
          <p:cNvSpPr>
            <a:spLocks noGrp="1"/>
          </p:cNvSpPr>
          <p:nvPr>
            <p:ph type="sldNum" sz="quarter" idx="12"/>
          </p:nvPr>
        </p:nvSpPr>
        <p:spPr/>
        <p:txBody>
          <a:bodyPr/>
          <a:lstStyle/>
          <a:p>
            <a:fld id="{B1F54FB1-2566-4774-B288-AADCA9F4850B}" type="slidenum">
              <a:rPr lang="en-GB" smtClean="0"/>
              <a:t>‹#›</a:t>
            </a:fld>
            <a:endParaRPr lang="en-GB"/>
          </a:p>
        </p:txBody>
      </p:sp>
    </p:spTree>
    <p:extLst>
      <p:ext uri="{BB962C8B-B14F-4D97-AF65-F5344CB8AC3E}">
        <p14:creationId xmlns:p14="http://schemas.microsoft.com/office/powerpoint/2010/main" val="1931578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154C-B495-4718-90D5-B5F4D68CA2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F980324-0939-4FB9-BA32-8FA8AB1B8C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722F1C3-2B3E-4231-BC9D-3D799BF38B9B}"/>
              </a:ext>
            </a:extLst>
          </p:cNvPr>
          <p:cNvSpPr>
            <a:spLocks noGrp="1"/>
          </p:cNvSpPr>
          <p:nvPr>
            <p:ph type="dt" sz="half" idx="10"/>
          </p:nvPr>
        </p:nvSpPr>
        <p:spPr/>
        <p:txBody>
          <a:bodyPr/>
          <a:lstStyle/>
          <a:p>
            <a:fld id="{25C9B458-AE06-4C55-A265-7FD0DB678F4B}" type="datetimeFigureOut">
              <a:rPr lang="en-GB" smtClean="0"/>
              <a:t>22/05/2023</a:t>
            </a:fld>
            <a:endParaRPr lang="en-GB"/>
          </a:p>
        </p:txBody>
      </p:sp>
      <p:sp>
        <p:nvSpPr>
          <p:cNvPr id="5" name="Footer Placeholder 4">
            <a:extLst>
              <a:ext uri="{FF2B5EF4-FFF2-40B4-BE49-F238E27FC236}">
                <a16:creationId xmlns:a16="http://schemas.microsoft.com/office/drawing/2014/main" id="{16518534-3C0D-46F6-9AA3-F20FA34924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14FEC9-B0CE-446B-8687-A1F33A80498A}"/>
              </a:ext>
            </a:extLst>
          </p:cNvPr>
          <p:cNvSpPr>
            <a:spLocks noGrp="1"/>
          </p:cNvSpPr>
          <p:nvPr>
            <p:ph type="sldNum" sz="quarter" idx="12"/>
          </p:nvPr>
        </p:nvSpPr>
        <p:spPr/>
        <p:txBody>
          <a:bodyPr/>
          <a:lstStyle/>
          <a:p>
            <a:fld id="{B1F54FB1-2566-4774-B288-AADCA9F4850B}" type="slidenum">
              <a:rPr lang="en-GB" smtClean="0"/>
              <a:t>‹#›</a:t>
            </a:fld>
            <a:endParaRPr lang="en-GB"/>
          </a:p>
        </p:txBody>
      </p:sp>
    </p:spTree>
    <p:extLst>
      <p:ext uri="{BB962C8B-B14F-4D97-AF65-F5344CB8AC3E}">
        <p14:creationId xmlns:p14="http://schemas.microsoft.com/office/powerpoint/2010/main" val="1408573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7C342-D5E9-44A9-A339-FD7D7FB2BE0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AB07B53-F1D3-4A8B-A8FD-8ACC954F313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BB4EE89-4FFD-4D28-9E45-7C584BBEC7E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8422551-6EE5-4639-8205-35E854655021}"/>
              </a:ext>
            </a:extLst>
          </p:cNvPr>
          <p:cNvSpPr>
            <a:spLocks noGrp="1"/>
          </p:cNvSpPr>
          <p:nvPr>
            <p:ph type="dt" sz="half" idx="10"/>
          </p:nvPr>
        </p:nvSpPr>
        <p:spPr/>
        <p:txBody>
          <a:bodyPr/>
          <a:lstStyle/>
          <a:p>
            <a:fld id="{25C9B458-AE06-4C55-A265-7FD0DB678F4B}" type="datetimeFigureOut">
              <a:rPr lang="en-GB" smtClean="0"/>
              <a:t>22/05/2023</a:t>
            </a:fld>
            <a:endParaRPr lang="en-GB"/>
          </a:p>
        </p:txBody>
      </p:sp>
      <p:sp>
        <p:nvSpPr>
          <p:cNvPr id="6" name="Footer Placeholder 5">
            <a:extLst>
              <a:ext uri="{FF2B5EF4-FFF2-40B4-BE49-F238E27FC236}">
                <a16:creationId xmlns:a16="http://schemas.microsoft.com/office/drawing/2014/main" id="{DFBF2C82-5270-45F2-8486-5E722580E9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4003DE-4B64-4690-92CB-836AF59675CE}"/>
              </a:ext>
            </a:extLst>
          </p:cNvPr>
          <p:cNvSpPr>
            <a:spLocks noGrp="1"/>
          </p:cNvSpPr>
          <p:nvPr>
            <p:ph type="sldNum" sz="quarter" idx="12"/>
          </p:nvPr>
        </p:nvSpPr>
        <p:spPr/>
        <p:txBody>
          <a:bodyPr/>
          <a:lstStyle/>
          <a:p>
            <a:fld id="{B1F54FB1-2566-4774-B288-AADCA9F4850B}" type="slidenum">
              <a:rPr lang="en-GB" smtClean="0"/>
              <a:t>‹#›</a:t>
            </a:fld>
            <a:endParaRPr lang="en-GB"/>
          </a:p>
        </p:txBody>
      </p:sp>
    </p:spTree>
    <p:extLst>
      <p:ext uri="{BB962C8B-B14F-4D97-AF65-F5344CB8AC3E}">
        <p14:creationId xmlns:p14="http://schemas.microsoft.com/office/powerpoint/2010/main" val="3619348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67613-8413-4ABD-8EFC-145E635918D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60D50F0-D983-4E26-A3B7-FB379D5450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742BFC0-05C3-4E91-A79D-AEBB4070467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5F2E89B-BC48-4E52-913C-752A152391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96D0261-9B3D-40C9-8194-B823398D97A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F8B98A5-745A-41D9-86D4-43A9D9FC2F65}"/>
              </a:ext>
            </a:extLst>
          </p:cNvPr>
          <p:cNvSpPr>
            <a:spLocks noGrp="1"/>
          </p:cNvSpPr>
          <p:nvPr>
            <p:ph type="dt" sz="half" idx="10"/>
          </p:nvPr>
        </p:nvSpPr>
        <p:spPr/>
        <p:txBody>
          <a:bodyPr/>
          <a:lstStyle/>
          <a:p>
            <a:fld id="{25C9B458-AE06-4C55-A265-7FD0DB678F4B}" type="datetimeFigureOut">
              <a:rPr lang="en-GB" smtClean="0"/>
              <a:t>22/05/2023</a:t>
            </a:fld>
            <a:endParaRPr lang="en-GB"/>
          </a:p>
        </p:txBody>
      </p:sp>
      <p:sp>
        <p:nvSpPr>
          <p:cNvPr id="8" name="Footer Placeholder 7">
            <a:extLst>
              <a:ext uri="{FF2B5EF4-FFF2-40B4-BE49-F238E27FC236}">
                <a16:creationId xmlns:a16="http://schemas.microsoft.com/office/drawing/2014/main" id="{46B3748B-8A11-4F0E-8BD7-809CEC82433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F0432DF-055D-4522-BB96-BB379B181BB6}"/>
              </a:ext>
            </a:extLst>
          </p:cNvPr>
          <p:cNvSpPr>
            <a:spLocks noGrp="1"/>
          </p:cNvSpPr>
          <p:nvPr>
            <p:ph type="sldNum" sz="quarter" idx="12"/>
          </p:nvPr>
        </p:nvSpPr>
        <p:spPr/>
        <p:txBody>
          <a:bodyPr/>
          <a:lstStyle/>
          <a:p>
            <a:fld id="{B1F54FB1-2566-4774-B288-AADCA9F4850B}" type="slidenum">
              <a:rPr lang="en-GB" smtClean="0"/>
              <a:t>‹#›</a:t>
            </a:fld>
            <a:endParaRPr lang="en-GB"/>
          </a:p>
        </p:txBody>
      </p:sp>
    </p:spTree>
    <p:extLst>
      <p:ext uri="{BB962C8B-B14F-4D97-AF65-F5344CB8AC3E}">
        <p14:creationId xmlns:p14="http://schemas.microsoft.com/office/powerpoint/2010/main" val="1873913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1869A-E3C1-410D-A6AC-D4AEA60404A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E65A9E-52A1-4759-B740-3C909366F75D}"/>
              </a:ext>
            </a:extLst>
          </p:cNvPr>
          <p:cNvSpPr>
            <a:spLocks noGrp="1"/>
          </p:cNvSpPr>
          <p:nvPr>
            <p:ph type="dt" sz="half" idx="10"/>
          </p:nvPr>
        </p:nvSpPr>
        <p:spPr/>
        <p:txBody>
          <a:bodyPr/>
          <a:lstStyle/>
          <a:p>
            <a:fld id="{25C9B458-AE06-4C55-A265-7FD0DB678F4B}" type="datetimeFigureOut">
              <a:rPr lang="en-GB" smtClean="0"/>
              <a:t>22/05/2023</a:t>
            </a:fld>
            <a:endParaRPr lang="en-GB"/>
          </a:p>
        </p:txBody>
      </p:sp>
      <p:sp>
        <p:nvSpPr>
          <p:cNvPr id="4" name="Footer Placeholder 3">
            <a:extLst>
              <a:ext uri="{FF2B5EF4-FFF2-40B4-BE49-F238E27FC236}">
                <a16:creationId xmlns:a16="http://schemas.microsoft.com/office/drawing/2014/main" id="{A85AC1B4-A6B8-4AAA-978F-4C6A16317B7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76C8C39-996C-4B55-A4C6-D1A7FF57B9DE}"/>
              </a:ext>
            </a:extLst>
          </p:cNvPr>
          <p:cNvSpPr>
            <a:spLocks noGrp="1"/>
          </p:cNvSpPr>
          <p:nvPr>
            <p:ph type="sldNum" sz="quarter" idx="12"/>
          </p:nvPr>
        </p:nvSpPr>
        <p:spPr/>
        <p:txBody>
          <a:bodyPr/>
          <a:lstStyle/>
          <a:p>
            <a:fld id="{B1F54FB1-2566-4774-B288-AADCA9F4850B}" type="slidenum">
              <a:rPr lang="en-GB" smtClean="0"/>
              <a:t>‹#›</a:t>
            </a:fld>
            <a:endParaRPr lang="en-GB"/>
          </a:p>
        </p:txBody>
      </p:sp>
    </p:spTree>
    <p:extLst>
      <p:ext uri="{BB962C8B-B14F-4D97-AF65-F5344CB8AC3E}">
        <p14:creationId xmlns:p14="http://schemas.microsoft.com/office/powerpoint/2010/main" val="3447872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11B54B-0BA6-4C96-B67D-3DDEC9DDBA2F}"/>
              </a:ext>
            </a:extLst>
          </p:cNvPr>
          <p:cNvSpPr>
            <a:spLocks noGrp="1"/>
          </p:cNvSpPr>
          <p:nvPr>
            <p:ph type="dt" sz="half" idx="10"/>
          </p:nvPr>
        </p:nvSpPr>
        <p:spPr/>
        <p:txBody>
          <a:bodyPr/>
          <a:lstStyle/>
          <a:p>
            <a:fld id="{25C9B458-AE06-4C55-A265-7FD0DB678F4B}" type="datetimeFigureOut">
              <a:rPr lang="en-GB" smtClean="0"/>
              <a:t>22/05/2023</a:t>
            </a:fld>
            <a:endParaRPr lang="en-GB"/>
          </a:p>
        </p:txBody>
      </p:sp>
      <p:sp>
        <p:nvSpPr>
          <p:cNvPr id="3" name="Footer Placeholder 2">
            <a:extLst>
              <a:ext uri="{FF2B5EF4-FFF2-40B4-BE49-F238E27FC236}">
                <a16:creationId xmlns:a16="http://schemas.microsoft.com/office/drawing/2014/main" id="{920DA88C-D174-4675-90E8-9C58EB5500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D149654-D305-44F1-AD07-A3E344359D7B}"/>
              </a:ext>
            </a:extLst>
          </p:cNvPr>
          <p:cNvSpPr>
            <a:spLocks noGrp="1"/>
          </p:cNvSpPr>
          <p:nvPr>
            <p:ph type="sldNum" sz="quarter" idx="12"/>
          </p:nvPr>
        </p:nvSpPr>
        <p:spPr/>
        <p:txBody>
          <a:bodyPr/>
          <a:lstStyle/>
          <a:p>
            <a:fld id="{B1F54FB1-2566-4774-B288-AADCA9F4850B}" type="slidenum">
              <a:rPr lang="en-GB" smtClean="0"/>
              <a:t>‹#›</a:t>
            </a:fld>
            <a:endParaRPr lang="en-GB"/>
          </a:p>
        </p:txBody>
      </p:sp>
    </p:spTree>
    <p:extLst>
      <p:ext uri="{BB962C8B-B14F-4D97-AF65-F5344CB8AC3E}">
        <p14:creationId xmlns:p14="http://schemas.microsoft.com/office/powerpoint/2010/main" val="203417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D8550-099E-4D9E-A390-4F2A286DD8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336CFB0-F7E6-4D19-BF6C-2D6732E20F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5C68ADF-FC9B-49C1-A4B0-41AB28BAE0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F1EBB8D-9417-4D70-ADCE-B14F02383CB9}"/>
              </a:ext>
            </a:extLst>
          </p:cNvPr>
          <p:cNvSpPr>
            <a:spLocks noGrp="1"/>
          </p:cNvSpPr>
          <p:nvPr>
            <p:ph type="dt" sz="half" idx="10"/>
          </p:nvPr>
        </p:nvSpPr>
        <p:spPr/>
        <p:txBody>
          <a:bodyPr/>
          <a:lstStyle/>
          <a:p>
            <a:fld id="{25C9B458-AE06-4C55-A265-7FD0DB678F4B}" type="datetimeFigureOut">
              <a:rPr lang="en-GB" smtClean="0"/>
              <a:t>22/05/2023</a:t>
            </a:fld>
            <a:endParaRPr lang="en-GB"/>
          </a:p>
        </p:txBody>
      </p:sp>
      <p:sp>
        <p:nvSpPr>
          <p:cNvPr id="6" name="Footer Placeholder 5">
            <a:extLst>
              <a:ext uri="{FF2B5EF4-FFF2-40B4-BE49-F238E27FC236}">
                <a16:creationId xmlns:a16="http://schemas.microsoft.com/office/drawing/2014/main" id="{8D28C43E-E289-4D1F-9711-6466A8F383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094ADB-EC2C-43FF-BBE6-9EF527471A5F}"/>
              </a:ext>
            </a:extLst>
          </p:cNvPr>
          <p:cNvSpPr>
            <a:spLocks noGrp="1"/>
          </p:cNvSpPr>
          <p:nvPr>
            <p:ph type="sldNum" sz="quarter" idx="12"/>
          </p:nvPr>
        </p:nvSpPr>
        <p:spPr/>
        <p:txBody>
          <a:bodyPr/>
          <a:lstStyle/>
          <a:p>
            <a:fld id="{B1F54FB1-2566-4774-B288-AADCA9F4850B}" type="slidenum">
              <a:rPr lang="en-GB" smtClean="0"/>
              <a:t>‹#›</a:t>
            </a:fld>
            <a:endParaRPr lang="en-GB"/>
          </a:p>
        </p:txBody>
      </p:sp>
    </p:spTree>
    <p:extLst>
      <p:ext uri="{BB962C8B-B14F-4D97-AF65-F5344CB8AC3E}">
        <p14:creationId xmlns:p14="http://schemas.microsoft.com/office/powerpoint/2010/main" val="851254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D1369-05FF-4E35-953A-5F6FB4FDF4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040B8EE-E516-4D62-9295-3D31083F47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49BC3BA-9961-488A-A3A5-A5F121F46E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70D369-32D4-4F4E-8565-BEC751D66363}"/>
              </a:ext>
            </a:extLst>
          </p:cNvPr>
          <p:cNvSpPr>
            <a:spLocks noGrp="1"/>
          </p:cNvSpPr>
          <p:nvPr>
            <p:ph type="dt" sz="half" idx="10"/>
          </p:nvPr>
        </p:nvSpPr>
        <p:spPr/>
        <p:txBody>
          <a:bodyPr/>
          <a:lstStyle/>
          <a:p>
            <a:fld id="{25C9B458-AE06-4C55-A265-7FD0DB678F4B}" type="datetimeFigureOut">
              <a:rPr lang="en-GB" smtClean="0"/>
              <a:t>22/05/2023</a:t>
            </a:fld>
            <a:endParaRPr lang="en-GB"/>
          </a:p>
        </p:txBody>
      </p:sp>
      <p:sp>
        <p:nvSpPr>
          <p:cNvPr id="6" name="Footer Placeholder 5">
            <a:extLst>
              <a:ext uri="{FF2B5EF4-FFF2-40B4-BE49-F238E27FC236}">
                <a16:creationId xmlns:a16="http://schemas.microsoft.com/office/drawing/2014/main" id="{FBEE35AE-C28F-4513-856C-C36D317313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0D4FD4-AFFC-4D58-A5B7-C6FABAEAFA83}"/>
              </a:ext>
            </a:extLst>
          </p:cNvPr>
          <p:cNvSpPr>
            <a:spLocks noGrp="1"/>
          </p:cNvSpPr>
          <p:nvPr>
            <p:ph type="sldNum" sz="quarter" idx="12"/>
          </p:nvPr>
        </p:nvSpPr>
        <p:spPr/>
        <p:txBody>
          <a:bodyPr/>
          <a:lstStyle/>
          <a:p>
            <a:fld id="{B1F54FB1-2566-4774-B288-AADCA9F4850B}" type="slidenum">
              <a:rPr lang="en-GB" smtClean="0"/>
              <a:t>‹#›</a:t>
            </a:fld>
            <a:endParaRPr lang="en-GB"/>
          </a:p>
        </p:txBody>
      </p:sp>
    </p:spTree>
    <p:extLst>
      <p:ext uri="{BB962C8B-B14F-4D97-AF65-F5344CB8AC3E}">
        <p14:creationId xmlns:p14="http://schemas.microsoft.com/office/powerpoint/2010/main" val="2657815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A840CC-68D7-4174-8B11-F6CF2BF207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AAC634-EC77-406A-849C-1B01893014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F3C2C0-CA51-452C-9C24-6560503F6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C9B458-AE06-4C55-A265-7FD0DB678F4B}" type="datetimeFigureOut">
              <a:rPr lang="en-GB" smtClean="0"/>
              <a:t>22/05/2023</a:t>
            </a:fld>
            <a:endParaRPr lang="en-GB"/>
          </a:p>
        </p:txBody>
      </p:sp>
      <p:sp>
        <p:nvSpPr>
          <p:cNvPr id="5" name="Footer Placeholder 4">
            <a:extLst>
              <a:ext uri="{FF2B5EF4-FFF2-40B4-BE49-F238E27FC236}">
                <a16:creationId xmlns:a16="http://schemas.microsoft.com/office/drawing/2014/main" id="{0804568E-B185-47E0-B9DE-466DA70E5A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96C8B90-DBA2-45F4-B116-A947CF91AC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F54FB1-2566-4774-B288-AADCA9F4850B}" type="slidenum">
              <a:rPr lang="en-GB" smtClean="0"/>
              <a:t>‹#›</a:t>
            </a:fld>
            <a:endParaRPr lang="en-GB"/>
          </a:p>
        </p:txBody>
      </p:sp>
    </p:spTree>
    <p:extLst>
      <p:ext uri="{BB962C8B-B14F-4D97-AF65-F5344CB8AC3E}">
        <p14:creationId xmlns:p14="http://schemas.microsoft.com/office/powerpoint/2010/main" val="2329342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0.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1.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hyperlink" Target="http://www.buckinghamshire.gov.uk/admissions"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4a"/><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hyperlink" Target="https://services.buckscc.gov.uk/school-admissions"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ctrTitle" idx="4294967295"/>
          </p:nvPr>
        </p:nvSpPr>
        <p:spPr>
          <a:xfrm>
            <a:off x="1970918" y="1504199"/>
            <a:ext cx="7888288" cy="2387600"/>
          </a:xfrm>
        </p:spPr>
        <p:txBody>
          <a:bodyPr anchor="b">
            <a:normAutofit/>
          </a:bodyPr>
          <a:lstStyle>
            <a:lvl1pPr algn="l">
              <a:defRPr sz="4800"/>
            </a:lvl1pPr>
          </a:lstStyle>
          <a:p>
            <a:r>
              <a:rPr lang="en-GB" altLang="en-US" b="1" dirty="0">
                <a:latin typeface="Calibri" panose="020F0502020204030204" pitchFamily="34" charset="0"/>
              </a:rPr>
              <a:t>MOVING UP TO SECONDARY SCHOOL</a:t>
            </a:r>
            <a:endParaRPr lang="en-GB" dirty="0">
              <a:solidFill>
                <a:schemeClr val="bg2"/>
              </a:solidFill>
            </a:endParaRPr>
          </a:p>
        </p:txBody>
      </p:sp>
      <p:sp>
        <p:nvSpPr>
          <p:cNvPr id="23" name="Subtitle 2"/>
          <p:cNvSpPr>
            <a:spLocks noGrp="1"/>
          </p:cNvSpPr>
          <p:nvPr>
            <p:ph type="subTitle" idx="4294967295"/>
          </p:nvPr>
        </p:nvSpPr>
        <p:spPr>
          <a:xfrm>
            <a:off x="1970918" y="3983874"/>
            <a:ext cx="7888288" cy="26039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ltLang="en-US" b="1" dirty="0">
                <a:latin typeface="Calibri" panose="020F0502020204030204" pitchFamily="34" charset="0"/>
              </a:rPr>
              <a:t>SEPTEMBER 2024 (April 2023)</a:t>
            </a:r>
          </a:p>
          <a:p>
            <a:r>
              <a:rPr lang="en-GB" altLang="en-US" b="1" dirty="0">
                <a:latin typeface="Calibri" panose="020F0502020204030204" pitchFamily="34" charset="0"/>
              </a:rPr>
              <a:t> </a:t>
            </a:r>
            <a:endParaRPr lang="en-GB" dirty="0">
              <a:solidFill>
                <a:schemeClr val="bg2"/>
              </a:solidFill>
            </a:endParaRPr>
          </a:p>
        </p:txBody>
      </p:sp>
      <p:pic>
        <p:nvPicPr>
          <p:cNvPr id="3" name="Audio 2" descr="Audio of the presentation">
            <a:hlinkClick r:id="" action="ppaction://media"/>
            <a:extLst>
              <a:ext uri="{FF2B5EF4-FFF2-40B4-BE49-F238E27FC236}">
                <a16:creationId xmlns:a16="http://schemas.microsoft.com/office/drawing/2014/main" id="{8A2B0854-8A87-5BAE-B511-D081201B28C9}"/>
              </a:ext>
            </a:extLst>
          </p:cNvPr>
          <p:cNvPicPr>
            <a:picLocks noChangeAspect="1"/>
          </p:cNvPicPr>
          <p:nvPr>
            <a:audioFile r:link="rId1"/>
            <p:extLst>
              <p:ext uri="{DAA4B4D4-6D71-4841-9C94-3DE7FCFB9230}">
                <p14:media xmlns:p14="http://schemas.microsoft.com/office/powerpoint/2010/main" r:embed="rId2">
                  <p14:trim st="947" end="935.1655"/>
                </p14:media>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775890208"/>
      </p:ext>
    </p:extLst>
  </p:cSld>
  <p:clrMapOvr>
    <a:masterClrMapping/>
  </p:clrMapOvr>
  <mc:AlternateContent xmlns:mc="http://schemas.openxmlformats.org/markup-compatibility/2006" xmlns:p14="http://schemas.microsoft.com/office/powerpoint/2010/main">
    <mc:Choice Requires="p14">
      <p:transition p14:dur="0" advTm="10306"/>
    </mc:Choice>
    <mc:Fallback xmlns="">
      <p:transition advTm="10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The offer process – Step 1</a:t>
            </a:r>
            <a:endParaRPr lang="en-GB"/>
          </a:p>
        </p:txBody>
      </p:sp>
      <p:sp>
        <p:nvSpPr>
          <p:cNvPr id="3" name="Content Placeholder 2"/>
          <p:cNvSpPr>
            <a:spLocks noGrp="1"/>
          </p:cNvSpPr>
          <p:nvPr>
            <p:ph idx="1"/>
          </p:nvPr>
        </p:nvSpPr>
        <p:spPr>
          <a:xfrm>
            <a:off x="2152650" y="1690689"/>
            <a:ext cx="7886700" cy="4486274"/>
          </a:xfrm>
        </p:spPr>
        <p:txBody>
          <a:bodyPr/>
          <a:lstStyle/>
          <a:p>
            <a:r>
              <a:rPr lang="en-GB" altLang="en-US"/>
              <a:t>Local authorities share offer information with each other</a:t>
            </a:r>
          </a:p>
          <a:p>
            <a:r>
              <a:rPr lang="en-GB" altLang="en-US"/>
              <a:t>Each school preference is treated separately</a:t>
            </a:r>
          </a:p>
          <a:p>
            <a:r>
              <a:rPr lang="en-GB" altLang="en-US"/>
              <a:t>Schools are not told where they are placed on the preference list by the parent</a:t>
            </a:r>
          </a:p>
          <a:p>
            <a:r>
              <a:rPr lang="en-GB" altLang="en-US"/>
              <a:t>All admission authorities apply their admission rules to the children with a preference for their school and sort the children into ‘ranked order’</a:t>
            </a:r>
          </a:p>
          <a:p>
            <a:r>
              <a:rPr lang="en-GB" altLang="en-US"/>
              <a:t>The schools tell the ranked order to their council</a:t>
            </a:r>
          </a:p>
          <a:p>
            <a:endParaRPr lang="en-GB"/>
          </a:p>
        </p:txBody>
      </p:sp>
      <p:pic>
        <p:nvPicPr>
          <p:cNvPr id="5" name="Audio 4" descr="Audio of the presentation">
            <a:hlinkClick r:id="" action="ppaction://media"/>
            <a:extLst>
              <a:ext uri="{FF2B5EF4-FFF2-40B4-BE49-F238E27FC236}">
                <a16:creationId xmlns:a16="http://schemas.microsoft.com/office/drawing/2014/main" id="{2591ED2D-0C66-EEE6-EEA5-5AD07CB1B61A}"/>
              </a:ext>
            </a:extLst>
          </p:cNvPr>
          <p:cNvPicPr>
            <a:picLocks noChangeAspect="1"/>
          </p:cNvPicPr>
          <p:nvPr>
            <a:audioFile r:link="rId1"/>
            <p:extLst>
              <p:ext uri="{DAA4B4D4-6D71-4841-9C94-3DE7FCFB9230}">
                <p14:media xmlns:p14="http://schemas.microsoft.com/office/powerpoint/2010/main" r:embed="rId2">
                  <p14:trim st="1200" end="2090.2267"/>
                </p14:media>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426985840"/>
      </p:ext>
    </p:extLst>
  </p:cSld>
  <p:clrMapOvr>
    <a:masterClrMapping/>
  </p:clrMapOvr>
  <mc:AlternateContent xmlns:mc="http://schemas.openxmlformats.org/markup-compatibility/2006" xmlns:p14="http://schemas.microsoft.com/office/powerpoint/2010/main">
    <mc:Choice Requires="p14">
      <p:transition spd="slow" p14:dur="2000" advTm="70434"/>
    </mc:Choice>
    <mc:Fallback xmlns="">
      <p:transition spd="slow" advTm="70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The offer process – Step 2</a:t>
            </a:r>
            <a:endParaRPr lang="en-GB"/>
          </a:p>
        </p:txBody>
      </p:sp>
      <p:sp>
        <p:nvSpPr>
          <p:cNvPr id="3" name="Content Placeholder 2"/>
          <p:cNvSpPr>
            <a:spLocks noGrp="1"/>
          </p:cNvSpPr>
          <p:nvPr>
            <p:ph idx="1"/>
          </p:nvPr>
        </p:nvSpPr>
        <p:spPr>
          <a:xfrm>
            <a:off x="2152650" y="1501255"/>
            <a:ext cx="7886700" cy="4876685"/>
          </a:xfrm>
        </p:spPr>
        <p:txBody>
          <a:bodyPr>
            <a:normAutofit/>
          </a:bodyPr>
          <a:lstStyle/>
          <a:p>
            <a:r>
              <a:rPr lang="en-GB" altLang="en-US"/>
              <a:t>Grammar school preferences will only be offered to qualified pupils (by scoring 121 or due to successful Selection Review)</a:t>
            </a:r>
          </a:p>
          <a:p>
            <a:r>
              <a:rPr lang="en-GB" altLang="en-US"/>
              <a:t>Where a child can be offered more than one school place - the higher ranked preference school is offered</a:t>
            </a:r>
          </a:p>
          <a:p>
            <a:r>
              <a:rPr lang="en-GB" altLang="en-US"/>
              <a:t>The lower preference school is declined</a:t>
            </a:r>
          </a:p>
          <a:p>
            <a:r>
              <a:rPr lang="en-GB" altLang="en-US"/>
              <a:t>The vacant place created is offered to another child </a:t>
            </a:r>
          </a:p>
          <a:p>
            <a:r>
              <a:rPr lang="en-GB" altLang="en-US"/>
              <a:t>Children who cannot be offered any of their preferences are then offered a place at the nearest school with vacant places remaining </a:t>
            </a:r>
            <a:endParaRPr lang="en-GB" altLang="en-US">
              <a:solidFill>
                <a:srgbClr val="FF3399"/>
              </a:solidFill>
            </a:endParaRPr>
          </a:p>
          <a:p>
            <a:endParaRPr lang="en-GB"/>
          </a:p>
        </p:txBody>
      </p:sp>
      <p:pic>
        <p:nvPicPr>
          <p:cNvPr id="4" name="Audio 3" descr="Audio of the presentation">
            <a:hlinkClick r:id="" action="ppaction://media"/>
            <a:extLst>
              <a:ext uri="{FF2B5EF4-FFF2-40B4-BE49-F238E27FC236}">
                <a16:creationId xmlns:a16="http://schemas.microsoft.com/office/drawing/2014/main" id="{D02A7288-0BDC-9387-1379-29F66DE2015D}"/>
              </a:ext>
            </a:extLst>
          </p:cNvPr>
          <p:cNvPicPr>
            <a:picLocks noChangeAspect="1"/>
          </p:cNvPicPr>
          <p:nvPr>
            <a:audioFile r:link="rId1"/>
            <p:extLst>
              <p:ext uri="{DAA4B4D4-6D71-4841-9C94-3DE7FCFB9230}">
                <p14:media xmlns:p14="http://schemas.microsoft.com/office/powerpoint/2010/main" r:embed="rId2">
                  <p14:trim st="1000" end="1691.7687"/>
                </p14:media>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997115567"/>
      </p:ext>
    </p:extLst>
  </p:cSld>
  <p:clrMapOvr>
    <a:masterClrMapping/>
  </p:clrMapOvr>
  <mc:AlternateContent xmlns:mc="http://schemas.openxmlformats.org/markup-compatibility/2006" xmlns:p14="http://schemas.microsoft.com/office/powerpoint/2010/main">
    <mc:Choice Requires="p14">
      <p:transition spd="slow" p14:dur="2000" advTm="71508"/>
    </mc:Choice>
    <mc:Fallback xmlns="">
      <p:transition spd="slow" advTm="71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7886700" cy="1163422"/>
          </a:xfrm>
        </p:spPr>
        <p:txBody>
          <a:bodyPr/>
          <a:lstStyle/>
          <a:p>
            <a:r>
              <a:rPr lang="en-GB" altLang="en-US"/>
              <a:t>Offer Day – 1 March 2024</a:t>
            </a:r>
            <a:endParaRPr lang="en-GB"/>
          </a:p>
        </p:txBody>
      </p:sp>
      <p:sp>
        <p:nvSpPr>
          <p:cNvPr id="3" name="Content Placeholder 2"/>
          <p:cNvSpPr>
            <a:spLocks noGrp="1"/>
          </p:cNvSpPr>
          <p:nvPr>
            <p:ph idx="1"/>
          </p:nvPr>
        </p:nvSpPr>
        <p:spPr>
          <a:xfrm>
            <a:off x="2152650" y="1528549"/>
            <a:ext cx="7886700" cy="4858603"/>
          </a:xfrm>
        </p:spPr>
        <p:txBody>
          <a:bodyPr>
            <a:normAutofit fontScale="92500" lnSpcReduction="20000"/>
          </a:bodyPr>
          <a:lstStyle/>
          <a:p>
            <a:pPr marL="0" indent="0">
              <a:buNone/>
            </a:pPr>
            <a:r>
              <a:rPr lang="en-GB" altLang="en-US" sz="3000">
                <a:solidFill>
                  <a:srgbClr val="00B050"/>
                </a:solidFill>
              </a:rPr>
              <a:t>Online applicants</a:t>
            </a:r>
          </a:p>
          <a:p>
            <a:pPr marL="0" indent="0"/>
            <a:r>
              <a:rPr lang="en-GB" altLang="en-US" sz="3000"/>
              <a:t> Offer emails sent 1 March </a:t>
            </a:r>
          </a:p>
          <a:p>
            <a:pPr marL="0" indent="0"/>
            <a:r>
              <a:rPr lang="en-GB" altLang="en-US" sz="3000"/>
              <a:t> You can log on and accept the school place online </a:t>
            </a:r>
          </a:p>
          <a:p>
            <a:pPr marL="0" indent="0">
              <a:buNone/>
            </a:pPr>
            <a:r>
              <a:rPr lang="en-GB" altLang="en-US" sz="3000">
                <a:solidFill>
                  <a:srgbClr val="00B050"/>
                </a:solidFill>
              </a:rPr>
              <a:t>Postal applicants</a:t>
            </a:r>
          </a:p>
          <a:p>
            <a:pPr marL="0" indent="0"/>
            <a:r>
              <a:rPr lang="en-GB" altLang="en-US" sz="3000"/>
              <a:t> Offer letters emailed or posted 1 March</a:t>
            </a:r>
          </a:p>
          <a:p>
            <a:pPr marL="0" indent="0">
              <a:buNone/>
            </a:pPr>
            <a:r>
              <a:rPr lang="en-GB" altLang="en-US" sz="3000">
                <a:solidFill>
                  <a:srgbClr val="00B050"/>
                </a:solidFill>
              </a:rPr>
              <a:t>All applicants  </a:t>
            </a:r>
          </a:p>
          <a:p>
            <a:pPr marL="0" indent="0"/>
            <a:r>
              <a:rPr lang="en-GB" altLang="en-US" sz="3000"/>
              <a:t> Automatically added to waiting list for higher preferences that could not be offered but for which the child is qualified </a:t>
            </a:r>
          </a:p>
          <a:p>
            <a:pPr marL="0" indent="0"/>
            <a:r>
              <a:rPr lang="en-GB" altLang="en-US" sz="3000"/>
              <a:t> Can register an appeal</a:t>
            </a:r>
          </a:p>
          <a:p>
            <a:pPr marL="0" indent="0"/>
            <a:r>
              <a:rPr lang="en-GB" altLang="en-US" sz="3000"/>
              <a:t> You will have 14 days to accept the offer.</a:t>
            </a:r>
          </a:p>
          <a:p>
            <a:endParaRPr lang="en-GB"/>
          </a:p>
        </p:txBody>
      </p:sp>
      <p:pic>
        <p:nvPicPr>
          <p:cNvPr id="4" name="Audio 3" descr="Audio of the presentation">
            <a:hlinkClick r:id="" action="ppaction://media"/>
            <a:extLst>
              <a:ext uri="{FF2B5EF4-FFF2-40B4-BE49-F238E27FC236}">
                <a16:creationId xmlns:a16="http://schemas.microsoft.com/office/drawing/2014/main" id="{716B7B75-1825-A27A-05B5-1D1E7FDEBE51}"/>
              </a:ext>
            </a:extLst>
          </p:cNvPr>
          <p:cNvPicPr>
            <a:picLocks noChangeAspect="1"/>
          </p:cNvPicPr>
          <p:nvPr>
            <a:audioFile r:link="rId1"/>
            <p:extLst>
              <p:ext uri="{DAA4B4D4-6D71-4841-9C94-3DE7FCFB9230}">
                <p14:media xmlns:p14="http://schemas.microsoft.com/office/powerpoint/2010/main" r:embed="rId2">
                  <p14:trim end="1455.3514"/>
                </p14:media>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864858230"/>
      </p:ext>
    </p:extLst>
  </p:cSld>
  <p:clrMapOvr>
    <a:masterClrMapping/>
  </p:clrMapOvr>
  <mc:AlternateContent xmlns:mc="http://schemas.openxmlformats.org/markup-compatibility/2006" xmlns:p14="http://schemas.microsoft.com/office/powerpoint/2010/main">
    <mc:Choice Requires="p14">
      <p:transition spd="slow" p14:dur="2000" advTm="103511"/>
    </mc:Choice>
    <mc:Fallback xmlns="">
      <p:transition spd="slow" advTm="103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After Offer Day</a:t>
            </a:r>
            <a:endParaRPr lang="en-GB"/>
          </a:p>
        </p:txBody>
      </p:sp>
      <p:sp>
        <p:nvSpPr>
          <p:cNvPr id="3" name="Content Placeholder 2"/>
          <p:cNvSpPr>
            <a:spLocks noGrp="1"/>
          </p:cNvSpPr>
          <p:nvPr>
            <p:ph idx="1"/>
          </p:nvPr>
        </p:nvSpPr>
        <p:spPr/>
        <p:txBody>
          <a:bodyPr/>
          <a:lstStyle/>
          <a:p>
            <a:r>
              <a:rPr lang="en-GB" altLang="en-US"/>
              <a:t>You can appeal for any school you have been refused</a:t>
            </a:r>
          </a:p>
          <a:p>
            <a:r>
              <a:rPr lang="en-GB" altLang="en-US"/>
              <a:t>This includes where your preference is a grammar school and your child has not qualified</a:t>
            </a:r>
          </a:p>
          <a:p>
            <a:r>
              <a:rPr lang="en-GB" altLang="en-US"/>
              <a:t>We will automatically add your child to the waiting list for any school on your application above the school we have offered as long as it is a school they are qualified to attend</a:t>
            </a:r>
          </a:p>
          <a:p>
            <a:endParaRPr lang="en-GB"/>
          </a:p>
        </p:txBody>
      </p:sp>
      <p:pic>
        <p:nvPicPr>
          <p:cNvPr id="5" name="Audio 4" descr="Audio of the presentation">
            <a:hlinkClick r:id="" action="ppaction://media"/>
            <a:extLst>
              <a:ext uri="{FF2B5EF4-FFF2-40B4-BE49-F238E27FC236}">
                <a16:creationId xmlns:a16="http://schemas.microsoft.com/office/drawing/2014/main" id="{33AC9829-46EE-3002-62E3-616924691F02}"/>
              </a:ext>
            </a:extLst>
          </p:cNvPr>
          <p:cNvPicPr>
            <a:picLocks noChangeAspect="1"/>
          </p:cNvPicPr>
          <p:nvPr>
            <a:audioFile r:link="rId1"/>
            <p:extLst>
              <p:ext uri="{DAA4B4D4-6D71-4841-9C94-3DE7FCFB9230}">
                <p14:media xmlns:p14="http://schemas.microsoft.com/office/powerpoint/2010/main" r:embed="rId2">
                  <p14:trim st="1800" end="2262.1768"/>
                </p14:media>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3417304688"/>
      </p:ext>
    </p:extLst>
  </p:cSld>
  <p:clrMapOvr>
    <a:masterClrMapping/>
  </p:clrMapOvr>
  <mc:AlternateContent xmlns:mc="http://schemas.openxmlformats.org/markup-compatibility/2006" xmlns:p14="http://schemas.microsoft.com/office/powerpoint/2010/main">
    <mc:Choice Requires="p14">
      <p:transition spd="slow" p14:dur="2000" advTm="67245"/>
    </mc:Choice>
    <mc:Fallback xmlns="">
      <p:transition spd="slow" advTm="67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About appeals</a:t>
            </a:r>
            <a:endParaRPr lang="en-GB"/>
          </a:p>
        </p:txBody>
      </p:sp>
      <p:sp>
        <p:nvSpPr>
          <p:cNvPr id="3" name="Content Placeholder 2"/>
          <p:cNvSpPr>
            <a:spLocks noGrp="1"/>
          </p:cNvSpPr>
          <p:nvPr>
            <p:ph idx="1"/>
          </p:nvPr>
        </p:nvSpPr>
        <p:spPr/>
        <p:txBody>
          <a:bodyPr/>
          <a:lstStyle/>
          <a:p>
            <a:r>
              <a:rPr lang="en-GB" altLang="en-US"/>
              <a:t>Appeals are heard by a panel of three people</a:t>
            </a:r>
          </a:p>
          <a:p>
            <a:r>
              <a:rPr lang="en-GB" altLang="en-US"/>
              <a:t>Panel members are independent and unpaid volunteers who have no connection with the school or the LA</a:t>
            </a:r>
          </a:p>
          <a:p>
            <a:r>
              <a:rPr lang="en-GB" altLang="en-US"/>
              <a:t>You can put your case in person but it can also be held in your absence if you prefer</a:t>
            </a:r>
          </a:p>
          <a:p>
            <a:r>
              <a:rPr lang="en-GB" altLang="en-US"/>
              <a:t>Your appeal is likely to be held remotely via Teams</a:t>
            </a:r>
          </a:p>
          <a:p>
            <a:endParaRPr lang="en-GB"/>
          </a:p>
        </p:txBody>
      </p:sp>
      <p:pic>
        <p:nvPicPr>
          <p:cNvPr id="4" name="Audio 3" descr="Audio of the presentation">
            <a:hlinkClick r:id="" action="ppaction://media"/>
            <a:extLst>
              <a:ext uri="{FF2B5EF4-FFF2-40B4-BE49-F238E27FC236}">
                <a16:creationId xmlns:a16="http://schemas.microsoft.com/office/drawing/2014/main" id="{2C7E2EE2-0B61-6933-8679-DEBF3C546C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905875" y="5381625"/>
            <a:ext cx="457200" cy="457200"/>
          </a:xfrm>
          <a:prstGeom prst="rect">
            <a:avLst/>
          </a:prstGeom>
        </p:spPr>
      </p:pic>
    </p:spTree>
    <p:extLst>
      <p:ext uri="{BB962C8B-B14F-4D97-AF65-F5344CB8AC3E}">
        <p14:creationId xmlns:p14="http://schemas.microsoft.com/office/powerpoint/2010/main" val="467049074"/>
      </p:ext>
    </p:extLst>
  </p:cSld>
  <p:clrMapOvr>
    <a:masterClrMapping/>
  </p:clrMapOvr>
  <mc:AlternateContent xmlns:mc="http://schemas.openxmlformats.org/markup-compatibility/2006" xmlns:p14="http://schemas.microsoft.com/office/powerpoint/2010/main">
    <mc:Choice Requires="p14">
      <p:transition spd="slow" p14:dur="2000" advTm="53996"/>
    </mc:Choice>
    <mc:Fallback xmlns="">
      <p:transition spd="slow" advTm="53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Included in this presentation</a:t>
            </a:r>
          </a:p>
        </p:txBody>
      </p:sp>
      <p:sp>
        <p:nvSpPr>
          <p:cNvPr id="3" name="Content Placeholder 2"/>
          <p:cNvSpPr>
            <a:spLocks noGrp="1"/>
          </p:cNvSpPr>
          <p:nvPr>
            <p:ph idx="1"/>
          </p:nvPr>
        </p:nvSpPr>
        <p:spPr/>
        <p:txBody>
          <a:bodyPr>
            <a:normAutofit/>
          </a:bodyPr>
          <a:lstStyle/>
          <a:p>
            <a:r>
              <a:rPr lang="en-GB" altLang="en-US"/>
              <a:t>The application and offer processes (Slides 3-15)</a:t>
            </a:r>
          </a:p>
          <a:p>
            <a:pPr marL="457200" lvl="1" indent="0">
              <a:buNone/>
            </a:pPr>
            <a:r>
              <a:rPr lang="en-GB" altLang="en-US"/>
              <a:t>(when to apply, how to apply, things to consider when applying, how the process works, National Offer Day, waiting lists and Appeals) </a:t>
            </a:r>
          </a:p>
          <a:p>
            <a:r>
              <a:rPr lang="en-GB" altLang="en-US"/>
              <a:t>The Secondary Transfer Test (Slides 16-39)</a:t>
            </a:r>
          </a:p>
          <a:p>
            <a:pPr marL="457200" lvl="1" indent="0">
              <a:buNone/>
            </a:pPr>
            <a:r>
              <a:rPr lang="en-GB" altLang="en-US"/>
              <a:t>(Timeline, test dates, what the test measures, familiarisation and practice, the testing process, how it is marked, Selection Review and Non-qualified appeals) </a:t>
            </a:r>
          </a:p>
          <a:p>
            <a:r>
              <a:rPr lang="en-GB" altLang="en-US"/>
              <a:t>More information</a:t>
            </a:r>
          </a:p>
          <a:p>
            <a:r>
              <a:rPr lang="en-GB" altLang="en-US"/>
              <a:t>How to Contact the Admissions Team</a:t>
            </a:r>
          </a:p>
          <a:p>
            <a:endParaRPr lang="en-GB" altLang="en-US"/>
          </a:p>
          <a:p>
            <a:endParaRPr lang="en-GB"/>
          </a:p>
        </p:txBody>
      </p:sp>
      <p:pic>
        <p:nvPicPr>
          <p:cNvPr id="4" name="Audio 3" descr="Audio of the presentation">
            <a:hlinkClick r:id="" action="ppaction://media"/>
            <a:extLst>
              <a:ext uri="{FF2B5EF4-FFF2-40B4-BE49-F238E27FC236}">
                <a16:creationId xmlns:a16="http://schemas.microsoft.com/office/drawing/2014/main" id="{BDB12361-2A54-D145-D756-5D9F085460CE}"/>
              </a:ext>
            </a:extLst>
          </p:cNvPr>
          <p:cNvPicPr>
            <a:picLocks noChangeAspect="1"/>
          </p:cNvPicPr>
          <p:nvPr>
            <a:audioFile r:link="rId1"/>
            <p:extLst>
              <p:ext uri="{DAA4B4D4-6D71-4841-9C94-3DE7FCFB9230}">
                <p14:media xmlns:p14="http://schemas.microsoft.com/office/powerpoint/2010/main" r:embed="rId2">
                  <p14:trim st="1080" end="1550.5056"/>
                </p14:media>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4257387946"/>
      </p:ext>
    </p:extLst>
  </p:cSld>
  <p:clrMapOvr>
    <a:masterClrMapping/>
  </p:clrMapOvr>
  <mc:AlternateContent xmlns:mc="http://schemas.openxmlformats.org/markup-compatibility/2006" xmlns:p14="http://schemas.microsoft.com/office/powerpoint/2010/main">
    <mc:Choice Requires="p14">
      <p:transition p14:dur="0" advTm="50425"/>
    </mc:Choice>
    <mc:Fallback xmlns="">
      <p:transition advTm="50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The application and offer processes</a:t>
            </a:r>
            <a:endParaRPr lang="en-GB"/>
          </a:p>
        </p:txBody>
      </p:sp>
      <p:sp>
        <p:nvSpPr>
          <p:cNvPr id="3" name="Content Placeholder 2"/>
          <p:cNvSpPr>
            <a:spLocks noGrp="1"/>
          </p:cNvSpPr>
          <p:nvPr>
            <p:ph idx="1"/>
          </p:nvPr>
        </p:nvSpPr>
        <p:spPr/>
        <p:txBody>
          <a:bodyPr/>
          <a:lstStyle/>
          <a:p>
            <a:pPr marL="0" indent="0">
              <a:buNone/>
            </a:pPr>
            <a:r>
              <a:rPr lang="en-GB" altLang="en-US"/>
              <a:t>Timelines, preferences and offers</a:t>
            </a:r>
          </a:p>
          <a:p>
            <a:endParaRPr lang="en-GB"/>
          </a:p>
        </p:txBody>
      </p:sp>
    </p:spTree>
    <p:extLst>
      <p:ext uri="{BB962C8B-B14F-4D97-AF65-F5344CB8AC3E}">
        <p14:creationId xmlns:p14="http://schemas.microsoft.com/office/powerpoint/2010/main" val="1031265145"/>
      </p:ext>
    </p:extLst>
  </p:cSld>
  <p:clrMapOvr>
    <a:masterClrMapping/>
  </p:clrMapOvr>
  <mc:AlternateContent xmlns:mc="http://schemas.openxmlformats.org/markup-compatibility/2006" xmlns:p14="http://schemas.microsoft.com/office/powerpoint/2010/main">
    <mc:Choice Requires="p14">
      <p:transition p14:dur="0" advTm="5917"/>
    </mc:Choice>
    <mc:Fallback xmlns="">
      <p:transition advTm="591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Key message! </a:t>
            </a:r>
            <a:endParaRPr lang="en-GB"/>
          </a:p>
        </p:txBody>
      </p:sp>
      <p:sp>
        <p:nvSpPr>
          <p:cNvPr id="5" name="Rectangle 4"/>
          <p:cNvSpPr/>
          <p:nvPr/>
        </p:nvSpPr>
        <p:spPr>
          <a:xfrm>
            <a:off x="3810000" y="2967336"/>
            <a:ext cx="4572000" cy="2062103"/>
          </a:xfrm>
          <a:prstGeom prst="rect">
            <a:avLst/>
          </a:prstGeom>
        </p:spPr>
        <p:txBody>
          <a:bodyPr>
            <a:spAutoFit/>
          </a:bodyPr>
          <a:lstStyle/>
          <a:p>
            <a:r>
              <a:rPr lang="en-GB" altLang="en-US" sz="3200"/>
              <a:t>Apply on time: </a:t>
            </a:r>
          </a:p>
          <a:p>
            <a:r>
              <a:rPr lang="en-GB" altLang="en-US" sz="3200"/>
              <a:t>	by Midnight on 31 October – the deadline</a:t>
            </a:r>
          </a:p>
          <a:p>
            <a:endParaRPr lang="en-GB" altLang="en-US" sz="3200"/>
          </a:p>
        </p:txBody>
      </p:sp>
      <p:pic>
        <p:nvPicPr>
          <p:cNvPr id="6" name="Audio 5" descr="Audio of the presentation">
            <a:hlinkClick r:id="" action="ppaction://media"/>
            <a:extLst>
              <a:ext uri="{FF2B5EF4-FFF2-40B4-BE49-F238E27FC236}">
                <a16:creationId xmlns:a16="http://schemas.microsoft.com/office/drawing/2014/main" id="{DB3E13F6-E3BA-B0A0-519E-00E03215A09C}"/>
              </a:ext>
            </a:extLst>
          </p:cNvPr>
          <p:cNvPicPr>
            <a:picLocks noChangeAspect="1"/>
          </p:cNvPicPr>
          <p:nvPr>
            <a:audioFile r:link="rId1"/>
            <p:extLst>
              <p:ext uri="{DAA4B4D4-6D71-4841-9C94-3DE7FCFB9230}">
                <p14:media xmlns:p14="http://schemas.microsoft.com/office/powerpoint/2010/main" r:embed="rId2">
                  <p14:trim st="1000" end="1106.0884"/>
                </p14:media>
              </p:ext>
            </p:extLst>
          </p:nvPr>
        </p:nvPicPr>
        <p:blipFill>
          <a:blip r:embed="rId5"/>
          <a:stretch>
            <a:fillRect/>
          </a:stretch>
        </p:blipFill>
        <p:spPr>
          <a:xfrm>
            <a:off x="9842500" y="6032500"/>
            <a:ext cx="609600" cy="609600"/>
          </a:xfrm>
          <a:prstGeom prst="rect">
            <a:avLst/>
          </a:prstGeom>
        </p:spPr>
      </p:pic>
      <p:sp>
        <p:nvSpPr>
          <p:cNvPr id="7" name="Content Placeholder 6">
            <a:extLst>
              <a:ext uri="{FF2B5EF4-FFF2-40B4-BE49-F238E27FC236}">
                <a16:creationId xmlns:a16="http://schemas.microsoft.com/office/drawing/2014/main" id="{0D3CDB6F-5474-4670-8680-0A566931FA66}"/>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2615623193"/>
      </p:ext>
    </p:extLst>
  </p:cSld>
  <p:clrMapOvr>
    <a:masterClrMapping/>
  </p:clrMapOvr>
  <mc:AlternateContent xmlns:mc="http://schemas.openxmlformats.org/markup-compatibility/2006">
    <mc:Choice xmlns:p14="http://schemas.microsoft.com/office/powerpoint/2010/main" Requires="p14">
      <p:transition p14:dur="10" advTm="27864"/>
    </mc:Choice>
    <mc:Fallback>
      <p:transition advTm="27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How to apply for a school place online</a:t>
            </a:r>
            <a:endParaRPr lang="en-GB"/>
          </a:p>
        </p:txBody>
      </p:sp>
      <p:sp>
        <p:nvSpPr>
          <p:cNvPr id="3" name="Content Placeholder 2"/>
          <p:cNvSpPr>
            <a:spLocks noGrp="1"/>
          </p:cNvSpPr>
          <p:nvPr>
            <p:ph idx="1"/>
          </p:nvPr>
        </p:nvSpPr>
        <p:spPr/>
        <p:txBody>
          <a:bodyPr/>
          <a:lstStyle/>
          <a:p>
            <a:pPr>
              <a:defRPr/>
            </a:pPr>
            <a:r>
              <a:rPr lang="en-GB" altLang="en-US"/>
              <a:t>If you live in Buckinghamshire, visit </a:t>
            </a:r>
            <a:r>
              <a:rPr lang="en-GB" u="sng">
                <a:hlinkClick r:id="rId5"/>
              </a:rPr>
              <a:t>www.buckinghamshire.gov.uk/admissions</a:t>
            </a:r>
            <a:r>
              <a:rPr lang="en-GB" u="sng"/>
              <a:t> </a:t>
            </a:r>
            <a:r>
              <a:rPr lang="en-GB" altLang="en-US"/>
              <a:t>between 11 September and 31 October 2023</a:t>
            </a:r>
          </a:p>
          <a:p>
            <a:pPr marL="0" indent="0">
              <a:buNone/>
              <a:defRPr/>
            </a:pPr>
            <a:endParaRPr lang="en-GB" altLang="en-US"/>
          </a:p>
          <a:p>
            <a:pPr>
              <a:defRPr/>
            </a:pPr>
            <a:r>
              <a:rPr lang="en-GB" altLang="en-US"/>
              <a:t>If you live elsewhere apply via your own LA’s website</a:t>
            </a:r>
          </a:p>
          <a:p>
            <a:pPr marL="0" indent="0">
              <a:buNone/>
              <a:defRPr/>
            </a:pPr>
            <a:endParaRPr lang="en-GB" altLang="en-US"/>
          </a:p>
          <a:p>
            <a:pPr>
              <a:defRPr/>
            </a:pPr>
            <a:r>
              <a:rPr lang="en-GB" altLang="en-US"/>
              <a:t>All you need is an email address</a:t>
            </a:r>
          </a:p>
          <a:p>
            <a:endParaRPr lang="en-GB"/>
          </a:p>
        </p:txBody>
      </p:sp>
      <p:pic>
        <p:nvPicPr>
          <p:cNvPr id="6" name="Audio 5" descr="Audio of the presentation">
            <a:hlinkClick r:id="" action="ppaction://media"/>
            <a:extLst>
              <a:ext uri="{FF2B5EF4-FFF2-40B4-BE49-F238E27FC236}">
                <a16:creationId xmlns:a16="http://schemas.microsoft.com/office/drawing/2014/main" id="{4D8098AD-8696-2E4F-5069-8E0E90683D6C}"/>
              </a:ext>
            </a:extLst>
          </p:cNvPr>
          <p:cNvPicPr>
            <a:picLocks noChangeAspect="1"/>
          </p:cNvPicPr>
          <p:nvPr>
            <a:audioFile r:link="rId1"/>
            <p:extLst>
              <p:ext uri="{DAA4B4D4-6D71-4841-9C94-3DE7FCFB9230}">
                <p14:media xmlns:p14="http://schemas.microsoft.com/office/powerpoint/2010/main" r:embed="rId2">
                  <p14:trim st="1050" end="1189.9319"/>
                </p14:media>
              </p:ext>
            </p:extLst>
          </p:nvPr>
        </p:nvPicPr>
        <p:blipFill>
          <a:blip r:embed="rId6"/>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3202695051"/>
      </p:ext>
    </p:extLst>
  </p:cSld>
  <p:clrMapOvr>
    <a:masterClrMapping/>
  </p:clrMapOvr>
  <mc:AlternateContent xmlns:mc="http://schemas.openxmlformats.org/markup-compatibility/2006" xmlns:p14="http://schemas.microsoft.com/office/powerpoint/2010/main">
    <mc:Choice Requires="p14">
      <p:transition p14:dur="0" advTm="29356"/>
    </mc:Choice>
    <mc:Fallback xmlns="">
      <p:transition advTm="29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Applying online is easy</a:t>
            </a:r>
            <a:endParaRPr lang="en-GB"/>
          </a:p>
        </p:txBody>
      </p:sp>
      <p:sp>
        <p:nvSpPr>
          <p:cNvPr id="3" name="Content Placeholder 2"/>
          <p:cNvSpPr>
            <a:spLocks noGrp="1"/>
          </p:cNvSpPr>
          <p:nvPr>
            <p:ph idx="1"/>
          </p:nvPr>
        </p:nvSpPr>
        <p:spPr/>
        <p:txBody>
          <a:bodyPr/>
          <a:lstStyle/>
          <a:p>
            <a:r>
              <a:rPr lang="en-GB" altLang="en-US"/>
              <a:t>You can apply on your phone, </a:t>
            </a:r>
            <a:r>
              <a:rPr lang="en-GB" altLang="en-US" err="1"/>
              <a:t>ipad</a:t>
            </a:r>
            <a:r>
              <a:rPr lang="en-GB" altLang="en-US"/>
              <a:t> or laptop</a:t>
            </a:r>
          </a:p>
          <a:p>
            <a:r>
              <a:rPr lang="en-GB" altLang="en-US"/>
              <a:t>Make a note of which email account you used and your password!</a:t>
            </a:r>
          </a:p>
          <a:p>
            <a:r>
              <a:rPr lang="en-GB" altLang="en-US"/>
              <a:t>Use an email address that you know you can access even if not in work</a:t>
            </a:r>
          </a:p>
          <a:p>
            <a:r>
              <a:rPr lang="en-GB" altLang="en-US"/>
              <a:t>You will be reminded if an application has not been submitted</a:t>
            </a:r>
          </a:p>
          <a:p>
            <a:r>
              <a:rPr lang="en-GB" altLang="en-US"/>
              <a:t>You can accept the place online</a:t>
            </a:r>
          </a:p>
          <a:p>
            <a:r>
              <a:rPr lang="en-GB" altLang="en-US"/>
              <a:t>You will see the outcome of all school preferences</a:t>
            </a:r>
          </a:p>
          <a:p>
            <a:endParaRPr lang="en-GB"/>
          </a:p>
        </p:txBody>
      </p:sp>
      <p:pic>
        <p:nvPicPr>
          <p:cNvPr id="4" name="Audio 3" descr="Audio of the presentation">
            <a:hlinkClick r:id="" action="ppaction://media"/>
            <a:extLst>
              <a:ext uri="{FF2B5EF4-FFF2-40B4-BE49-F238E27FC236}">
                <a16:creationId xmlns:a16="http://schemas.microsoft.com/office/drawing/2014/main" id="{71306BEF-099D-13A2-5133-A0534FD6FC19}"/>
              </a:ext>
            </a:extLst>
          </p:cNvPr>
          <p:cNvPicPr>
            <a:picLocks noChangeAspect="1"/>
          </p:cNvPicPr>
          <p:nvPr>
            <a:audioFile r:link="rId1"/>
            <p:extLst>
              <p:ext uri="{DAA4B4D4-6D71-4841-9C94-3DE7FCFB9230}">
                <p14:media xmlns:p14="http://schemas.microsoft.com/office/powerpoint/2010/main" r:embed="rId2">
                  <p14:trim st="1014" end="960.5214999999999"/>
                </p14:media>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1627233372"/>
      </p:ext>
    </p:extLst>
  </p:cSld>
  <p:clrMapOvr>
    <a:masterClrMapping/>
  </p:clrMapOvr>
  <mc:AlternateContent xmlns:mc="http://schemas.openxmlformats.org/markup-compatibility/2006" xmlns:p14="http://schemas.microsoft.com/office/powerpoint/2010/main">
    <mc:Choice Requires="p14">
      <p:transition p14:dur="0" advTm="53203"/>
    </mc:Choice>
    <mc:Fallback xmlns="">
      <p:transition advTm="53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Making an application</a:t>
            </a:r>
            <a:endParaRPr lang="en-GB"/>
          </a:p>
        </p:txBody>
      </p:sp>
      <p:sp>
        <p:nvSpPr>
          <p:cNvPr id="3" name="Content Placeholder 2"/>
          <p:cNvSpPr>
            <a:spLocks noGrp="1"/>
          </p:cNvSpPr>
          <p:nvPr>
            <p:ph idx="1"/>
          </p:nvPr>
        </p:nvSpPr>
        <p:spPr>
          <a:xfrm>
            <a:off x="2152650" y="1569493"/>
            <a:ext cx="7886700" cy="4607470"/>
          </a:xfrm>
        </p:spPr>
        <p:txBody>
          <a:bodyPr/>
          <a:lstStyle/>
          <a:p>
            <a:pPr>
              <a:buNone/>
              <a:defRPr/>
            </a:pPr>
            <a:r>
              <a:rPr lang="en-GB" altLang="en-US"/>
              <a:t>When you apply online you can:</a:t>
            </a:r>
          </a:p>
          <a:p>
            <a:pPr>
              <a:defRPr/>
            </a:pPr>
            <a:r>
              <a:rPr lang="en-GB" altLang="en-US"/>
              <a:t>List up to 6 schools </a:t>
            </a:r>
          </a:p>
          <a:p>
            <a:pPr>
              <a:defRPr/>
            </a:pPr>
            <a:r>
              <a:rPr lang="en-GB" altLang="en-US"/>
              <a:t>Include grammar, upper, all-ability and out of county schools</a:t>
            </a:r>
          </a:p>
          <a:p>
            <a:pPr>
              <a:defRPr/>
            </a:pPr>
            <a:r>
              <a:rPr lang="en-GB" altLang="en-US"/>
              <a:t>Put the schools in the order you prefer them</a:t>
            </a:r>
          </a:p>
          <a:p>
            <a:pPr marL="0" indent="0">
              <a:buNone/>
              <a:defRPr/>
            </a:pPr>
            <a:r>
              <a:rPr lang="en-GB" altLang="en-US"/>
              <a:t>Consider: </a:t>
            </a:r>
          </a:p>
          <a:p>
            <a:pPr>
              <a:defRPr/>
            </a:pPr>
            <a:r>
              <a:rPr lang="en-GB" altLang="en-US"/>
              <a:t>The order of your preferences carefully</a:t>
            </a:r>
          </a:p>
          <a:p>
            <a:pPr>
              <a:defRPr/>
            </a:pPr>
            <a:r>
              <a:rPr lang="en-GB" altLang="en-US"/>
              <a:t>Including local (catchment) school(s) that you have a good chance of being offered </a:t>
            </a:r>
          </a:p>
          <a:p>
            <a:endParaRPr lang="en-GB"/>
          </a:p>
        </p:txBody>
      </p:sp>
      <p:pic>
        <p:nvPicPr>
          <p:cNvPr id="4" name="Audio 3" descr="Audio of the presentation">
            <a:hlinkClick r:id="" action="ppaction://media"/>
            <a:extLst>
              <a:ext uri="{FF2B5EF4-FFF2-40B4-BE49-F238E27FC236}">
                <a16:creationId xmlns:a16="http://schemas.microsoft.com/office/drawing/2014/main" id="{E245FF48-34E3-3004-3934-68CCB80F5D8D}"/>
              </a:ext>
            </a:extLst>
          </p:cNvPr>
          <p:cNvPicPr>
            <a:picLocks noChangeAspect="1"/>
          </p:cNvPicPr>
          <p:nvPr>
            <a:audioFile r:link="rId1"/>
            <p:extLst>
              <p:ext uri="{DAA4B4D4-6D71-4841-9C94-3DE7FCFB9230}">
                <p14:media xmlns:p14="http://schemas.microsoft.com/office/powerpoint/2010/main" r:embed="rId2">
                  <p14:trim st="1000" end="1878.7573"/>
                </p14:media>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3149557434"/>
      </p:ext>
    </p:extLst>
  </p:cSld>
  <p:clrMapOvr>
    <a:masterClrMapping/>
  </p:clrMapOvr>
  <mc:AlternateContent xmlns:mc="http://schemas.openxmlformats.org/markup-compatibility/2006" xmlns:p14="http://schemas.microsoft.com/office/powerpoint/2010/main">
    <mc:Choice Requires="p14">
      <p:transition p14:dur="0" advTm="56708"/>
    </mc:Choice>
    <mc:Fallback xmlns="">
      <p:transition advTm="56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Think about…</a:t>
            </a:r>
            <a:endParaRPr lang="en-GB"/>
          </a:p>
        </p:txBody>
      </p:sp>
      <p:sp>
        <p:nvSpPr>
          <p:cNvPr id="3" name="Content Placeholder 2"/>
          <p:cNvSpPr>
            <a:spLocks noGrp="1"/>
          </p:cNvSpPr>
          <p:nvPr>
            <p:ph idx="1"/>
          </p:nvPr>
        </p:nvSpPr>
        <p:spPr/>
        <p:txBody>
          <a:bodyPr/>
          <a:lstStyle/>
          <a:p>
            <a:r>
              <a:rPr lang="en-GB" altLang="en-US"/>
              <a:t>Does your child need to sit or pass a test to be considered for a place at the school? </a:t>
            </a:r>
          </a:p>
          <a:p>
            <a:r>
              <a:rPr lang="en-GB" altLang="en-US"/>
              <a:t>Do you know where your child fits on the school’s admission rules? </a:t>
            </a:r>
          </a:p>
          <a:p>
            <a:r>
              <a:rPr lang="en-GB" altLang="en-US"/>
              <a:t>Do you need to complete a supplementary form for the school? ( e.g. due to faith or because your child is eligible for FSM/PP)</a:t>
            </a:r>
          </a:p>
          <a:p>
            <a:r>
              <a:rPr lang="en-GB" altLang="en-US"/>
              <a:t>Do you live in catchment? (Check this on the Buckinghamshire Council website)</a:t>
            </a:r>
          </a:p>
          <a:p>
            <a:endParaRPr lang="en-GB"/>
          </a:p>
        </p:txBody>
      </p:sp>
      <p:pic>
        <p:nvPicPr>
          <p:cNvPr id="4" name="Audio 3" descr="Audio of the presentation">
            <a:hlinkClick r:id="" action="ppaction://media"/>
            <a:extLst>
              <a:ext uri="{FF2B5EF4-FFF2-40B4-BE49-F238E27FC236}">
                <a16:creationId xmlns:a16="http://schemas.microsoft.com/office/drawing/2014/main" id="{D4E6DA08-1DCF-D046-A31A-EAA2ECAB5B69}"/>
              </a:ext>
            </a:extLst>
          </p:cNvPr>
          <p:cNvPicPr>
            <a:picLocks noChangeAspect="1"/>
          </p:cNvPicPr>
          <p:nvPr>
            <a:audioFile r:link="rId1"/>
            <p:extLst>
              <p:ext uri="{DAA4B4D4-6D71-4841-9C94-3DE7FCFB9230}">
                <p14:media xmlns:p14="http://schemas.microsoft.com/office/powerpoint/2010/main" r:embed="rId2">
                  <p14:trim st="1500" end="1577.6417"/>
                </p14:media>
              </p:ext>
            </p:extLst>
          </p:nvPr>
        </p:nvPicPr>
        <p:blipFill>
          <a:blip r:embed="rId5"/>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3464143766"/>
      </p:ext>
    </p:extLst>
  </p:cSld>
  <p:clrMapOvr>
    <a:masterClrMapping/>
  </p:clrMapOvr>
  <mc:AlternateContent xmlns:mc="http://schemas.openxmlformats.org/markup-compatibility/2006" xmlns:p14="http://schemas.microsoft.com/office/powerpoint/2010/main">
    <mc:Choice Requires="p14">
      <p:transition p14:dur="0" advTm="152163"/>
    </mc:Choice>
    <mc:Fallback xmlns="">
      <p:transition advTm="152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a:t>How will your child get to school?</a:t>
            </a:r>
            <a:endParaRPr lang="en-GB"/>
          </a:p>
        </p:txBody>
      </p:sp>
      <p:sp>
        <p:nvSpPr>
          <p:cNvPr id="3" name="Content Placeholder 2"/>
          <p:cNvSpPr>
            <a:spLocks noGrp="1"/>
          </p:cNvSpPr>
          <p:nvPr>
            <p:ph idx="1"/>
          </p:nvPr>
        </p:nvSpPr>
        <p:spPr>
          <a:xfrm>
            <a:off x="2152650" y="1690689"/>
            <a:ext cx="7886700" cy="4486274"/>
          </a:xfrm>
        </p:spPr>
        <p:txBody>
          <a:bodyPr>
            <a:normAutofit lnSpcReduction="10000"/>
          </a:bodyPr>
          <a:lstStyle/>
          <a:p>
            <a:pPr marL="0" indent="0">
              <a:buNone/>
            </a:pPr>
            <a:r>
              <a:rPr lang="en-GB" kern="1200">
                <a:solidFill>
                  <a:srgbClr val="000000"/>
                </a:solidFill>
                <a:effectLst/>
                <a:ea typeface="Times New Roman" panose="02020603050405020304" pitchFamily="18" charset="0"/>
                <a:cs typeface="Times New Roman" panose="02020603050405020304" pitchFamily="18" charset="0"/>
              </a:rPr>
              <a:t>Transport is given to the </a:t>
            </a:r>
            <a:r>
              <a:rPr lang="en-GB" b="1" u="sng" kern="1200">
                <a:solidFill>
                  <a:srgbClr val="000000"/>
                </a:solidFill>
                <a:effectLst/>
                <a:ea typeface="Times New Roman" panose="02020603050405020304" pitchFamily="18" charset="0"/>
                <a:cs typeface="Times New Roman" panose="02020603050405020304" pitchFamily="18" charset="0"/>
              </a:rPr>
              <a:t>nearest</a:t>
            </a:r>
            <a:r>
              <a:rPr lang="en-GB" kern="1200">
                <a:solidFill>
                  <a:srgbClr val="000000"/>
                </a:solidFill>
                <a:effectLst/>
                <a:ea typeface="Times New Roman" panose="02020603050405020304" pitchFamily="18" charset="0"/>
                <a:cs typeface="Times New Roman" panose="02020603050405020304" pitchFamily="18" charset="0"/>
              </a:rPr>
              <a:t> secondary school if: </a:t>
            </a:r>
            <a:endParaRPr lang="en-GB">
              <a:effectLst/>
              <a:ea typeface="Times New Roman" panose="02020603050405020304" pitchFamily="18" charset="0"/>
            </a:endParaRPr>
          </a:p>
          <a:p>
            <a:pPr marL="342900" indent="-342900">
              <a:buFont typeface="Symbol" panose="05050102010706020507" pitchFamily="18" charset="2"/>
              <a:buChar char=""/>
            </a:pPr>
            <a:r>
              <a:rPr lang="en-GB" kern="1200">
                <a:solidFill>
                  <a:srgbClr val="000000"/>
                </a:solidFill>
                <a:effectLst/>
                <a:ea typeface="Times New Roman" panose="02020603050405020304" pitchFamily="18" charset="0"/>
              </a:rPr>
              <a:t>Over three miles away, or </a:t>
            </a:r>
            <a:endParaRPr lang="en-GB">
              <a:effectLst/>
              <a:ea typeface="Times New Roman" panose="02020603050405020304" pitchFamily="18" charset="0"/>
            </a:endParaRPr>
          </a:p>
          <a:p>
            <a:pPr marL="342900" indent="-342900">
              <a:buFont typeface="Symbol" panose="05050102010706020507" pitchFamily="18" charset="2"/>
              <a:buChar char=""/>
            </a:pPr>
            <a:r>
              <a:rPr lang="en-GB" kern="1200">
                <a:solidFill>
                  <a:srgbClr val="000000"/>
                </a:solidFill>
                <a:effectLst/>
                <a:ea typeface="Times New Roman" panose="02020603050405020304" pitchFamily="18" charset="0"/>
              </a:rPr>
              <a:t>Under three miles but the route is an </a:t>
            </a:r>
            <a:r>
              <a:rPr lang="en-GB" kern="1200">
                <a:solidFill>
                  <a:srgbClr val="000000"/>
                </a:solidFill>
                <a:effectLst/>
                <a:ea typeface="Times New Roman" panose="02020603050405020304" pitchFamily="18" charset="0"/>
                <a:cs typeface="Times New Roman" panose="02020603050405020304" pitchFamily="18" charset="0"/>
              </a:rPr>
              <a:t>‘</a:t>
            </a:r>
            <a:r>
              <a:rPr lang="en-GB" kern="1200">
                <a:solidFill>
                  <a:srgbClr val="000000"/>
                </a:solidFill>
                <a:effectLst/>
                <a:ea typeface="Times New Roman" panose="02020603050405020304" pitchFamily="18" charset="0"/>
              </a:rPr>
              <a:t>unsafe walking route</a:t>
            </a:r>
            <a:r>
              <a:rPr lang="en-GB" kern="1200">
                <a:solidFill>
                  <a:srgbClr val="000000"/>
                </a:solidFill>
                <a:effectLst/>
                <a:ea typeface="Times New Roman" panose="02020603050405020304" pitchFamily="18" charset="0"/>
                <a:cs typeface="Times New Roman" panose="02020603050405020304" pitchFamily="18" charset="0"/>
              </a:rPr>
              <a:t>’</a:t>
            </a:r>
            <a:endParaRPr lang="en-GB">
              <a:effectLst/>
              <a:ea typeface="Times New Roman" panose="02020603050405020304" pitchFamily="18" charset="0"/>
            </a:endParaRPr>
          </a:p>
          <a:p>
            <a:pPr marL="342900" indent="-342900">
              <a:buFont typeface="Symbol" panose="05050102010706020507" pitchFamily="18" charset="2"/>
              <a:buChar char=""/>
            </a:pPr>
            <a:r>
              <a:rPr lang="en-GB" kern="1200">
                <a:solidFill>
                  <a:srgbClr val="000000"/>
                </a:solidFill>
                <a:effectLst/>
                <a:ea typeface="Times New Roman" panose="02020603050405020304" pitchFamily="18" charset="0"/>
              </a:rPr>
              <a:t>Check on </a:t>
            </a:r>
            <a:r>
              <a:rPr lang="en-GB">
                <a:hlinkClick r:id="rId5"/>
              </a:rPr>
              <a:t>Find my child a school place (buckscc.gov.uk)</a:t>
            </a:r>
            <a:r>
              <a:rPr lang="en-GB"/>
              <a:t> </a:t>
            </a:r>
            <a:r>
              <a:rPr lang="en-GB" kern="1200">
                <a:solidFill>
                  <a:srgbClr val="000000"/>
                </a:solidFill>
                <a:effectLst/>
                <a:ea typeface="Times New Roman" panose="02020603050405020304" pitchFamily="18" charset="0"/>
              </a:rPr>
              <a:t>to find your nearest school for transport purposes</a:t>
            </a:r>
            <a:endParaRPr lang="en-GB">
              <a:effectLst/>
              <a:ea typeface="Times New Roman" panose="02020603050405020304" pitchFamily="18" charset="0"/>
            </a:endParaRPr>
          </a:p>
          <a:p>
            <a:pPr marL="342900" indent="-342900">
              <a:buFont typeface="Symbol" panose="05050102010706020507" pitchFamily="18" charset="2"/>
              <a:buChar char=""/>
            </a:pPr>
            <a:r>
              <a:rPr lang="en-GB" kern="1200">
                <a:solidFill>
                  <a:srgbClr val="000000"/>
                </a:solidFill>
                <a:effectLst/>
                <a:ea typeface="Times New Roman" panose="02020603050405020304" pitchFamily="18" charset="0"/>
              </a:rPr>
              <a:t>All secondary schools are treated equally (grammar/upper/comprehensive/free)</a:t>
            </a:r>
            <a:endParaRPr lang="en-GB">
              <a:effectLst/>
              <a:ea typeface="Times New Roman" panose="02020603050405020304" pitchFamily="18" charset="0"/>
            </a:endParaRPr>
          </a:p>
          <a:p>
            <a:pPr marL="342900" indent="-342900">
              <a:buFont typeface="Symbol" panose="05050102010706020507" pitchFamily="18" charset="2"/>
              <a:buChar char=""/>
            </a:pPr>
            <a:r>
              <a:rPr lang="en-GB" kern="1200">
                <a:solidFill>
                  <a:srgbClr val="000000"/>
                </a:solidFill>
                <a:effectLst/>
                <a:ea typeface="Times New Roman" panose="02020603050405020304" pitchFamily="18" charset="0"/>
              </a:rPr>
              <a:t>Paid-for bus tickets can be purchased</a:t>
            </a:r>
            <a:endParaRPr lang="en-GB">
              <a:effectLst/>
              <a:ea typeface="Times New Roman" panose="02020603050405020304" pitchFamily="18" charset="0"/>
            </a:endParaRPr>
          </a:p>
          <a:p>
            <a:endParaRPr lang="en-GB"/>
          </a:p>
        </p:txBody>
      </p:sp>
      <p:pic>
        <p:nvPicPr>
          <p:cNvPr id="4" name="Audio 3" descr="Audio of the presentation">
            <a:hlinkClick r:id="" action="ppaction://media"/>
            <a:extLst>
              <a:ext uri="{FF2B5EF4-FFF2-40B4-BE49-F238E27FC236}">
                <a16:creationId xmlns:a16="http://schemas.microsoft.com/office/drawing/2014/main" id="{123DBDD1-B020-E96B-F040-0268BB0F0B67}"/>
              </a:ext>
            </a:extLst>
          </p:cNvPr>
          <p:cNvPicPr>
            <a:picLocks noChangeAspect="1"/>
          </p:cNvPicPr>
          <p:nvPr>
            <a:audioFile r:link="rId1"/>
            <p:extLst>
              <p:ext uri="{DAA4B4D4-6D71-4841-9C94-3DE7FCFB9230}">
                <p14:media xmlns:p14="http://schemas.microsoft.com/office/powerpoint/2010/main" r:embed="rId2">
                  <p14:trim st="1000" end="1343.5147"/>
                </p14:media>
              </p:ext>
            </p:extLst>
          </p:nvPr>
        </p:nvPicPr>
        <p:blipFill>
          <a:blip r:embed="rId6"/>
          <a:stretch>
            <a:fillRect/>
          </a:stretch>
        </p:blipFill>
        <p:spPr>
          <a:xfrm>
            <a:off x="9842500" y="6032500"/>
            <a:ext cx="609600" cy="609600"/>
          </a:xfrm>
          <a:prstGeom prst="rect">
            <a:avLst/>
          </a:prstGeom>
        </p:spPr>
      </p:pic>
    </p:spTree>
    <p:extLst>
      <p:ext uri="{BB962C8B-B14F-4D97-AF65-F5344CB8AC3E}">
        <p14:creationId xmlns:p14="http://schemas.microsoft.com/office/powerpoint/2010/main" val="2045835799"/>
      </p:ext>
    </p:extLst>
  </p:cSld>
  <p:clrMapOvr>
    <a:masterClrMapping/>
  </p:clrMapOvr>
  <mc:AlternateContent xmlns:mc="http://schemas.openxmlformats.org/markup-compatibility/2006" xmlns:p14="http://schemas.microsoft.com/office/powerpoint/2010/main">
    <mc:Choice Requires="p14">
      <p:transition p14:dur="0" advTm="100398"/>
    </mc:Choice>
    <mc:Fallback xmlns="">
      <p:transition advTm="100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TotalTime>
  <Words>1823</Words>
  <Application>Microsoft Office PowerPoint</Application>
  <PresentationFormat>Widescreen</PresentationFormat>
  <Paragraphs>147</Paragraphs>
  <Slides>14</Slides>
  <Notes>14</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Symbol</vt:lpstr>
      <vt:lpstr>Times New Roman</vt:lpstr>
      <vt:lpstr>Office Theme</vt:lpstr>
      <vt:lpstr>MOVING UP TO SECONDARY SCHOOL</vt:lpstr>
      <vt:lpstr>Included in this presentation</vt:lpstr>
      <vt:lpstr>The application and offer processes</vt:lpstr>
      <vt:lpstr>Key message! </vt:lpstr>
      <vt:lpstr>How to apply for a school place online</vt:lpstr>
      <vt:lpstr>Applying online is easy</vt:lpstr>
      <vt:lpstr>Making an application</vt:lpstr>
      <vt:lpstr>Think about…</vt:lpstr>
      <vt:lpstr>How will your child get to school?</vt:lpstr>
      <vt:lpstr>The offer process – Step 1</vt:lpstr>
      <vt:lpstr>The offer process – Step 2</vt:lpstr>
      <vt:lpstr>Offer Day – 1 March 2024</vt:lpstr>
      <vt:lpstr>After Offer Day</vt:lpstr>
      <vt:lpstr>About appeals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MOVING UP TO SECONDARY SCHOOL</dc:title>
  <dc:creator>Jordan Stallwood</dc:creator>
  <cp:lastModifiedBy>Jordan Stallwood</cp:lastModifiedBy>
  <cp:revision>13</cp:revision>
  <dcterms:created xsi:type="dcterms:W3CDTF">2023-05-22T10:26:21Z</dcterms:created>
  <dcterms:modified xsi:type="dcterms:W3CDTF">2023-05-22T10:43:43Z</dcterms:modified>
</cp:coreProperties>
</file>